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5015" y="885571"/>
            <a:ext cx="5528945" cy="1329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Lucida Console"/>
                <a:cs typeface="Lucida Consol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Lucida Console"/>
                <a:cs typeface="Lucida Consol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57575"/>
                </a:solidFill>
                <a:latin typeface="Arial"/>
                <a:cs typeface="Arial"/>
              </a:defRPr>
            </a:lvl1pPr>
          </a:lstStyle>
          <a:p>
            <a:pPr marL="762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3365" y="140335"/>
            <a:ext cx="8799195" cy="0"/>
          </a:xfrm>
          <a:custGeom>
            <a:avLst/>
            <a:gdLst/>
            <a:ahLst/>
            <a:cxnLst/>
            <a:rect l="l" t="t" r="r" b="b"/>
            <a:pathLst>
              <a:path w="8799195" h="0">
                <a:moveTo>
                  <a:pt x="0" y="0"/>
                </a:moveTo>
                <a:lnTo>
                  <a:pt x="879898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825" y="4849786"/>
            <a:ext cx="194487" cy="1615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Console"/>
                <a:cs typeface="Lucida Consol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Lucida Console"/>
                <a:cs typeface="Lucida Consol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57575"/>
                </a:solidFill>
                <a:latin typeface="Arial"/>
                <a:cs typeface="Arial"/>
              </a:defRPr>
            </a:lvl1pPr>
          </a:lstStyle>
          <a:p>
            <a:pPr marL="762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Console"/>
                <a:cs typeface="Lucida Consol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57575"/>
                </a:solidFill>
                <a:latin typeface="Arial"/>
                <a:cs typeface="Arial"/>
              </a:defRPr>
            </a:lvl1pPr>
          </a:lstStyle>
          <a:p>
            <a:pPr marL="762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Console"/>
                <a:cs typeface="Lucida Consol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57575"/>
                </a:solidFill>
                <a:latin typeface="Arial"/>
                <a:cs typeface="Arial"/>
              </a:defRPr>
            </a:lvl1pPr>
          </a:lstStyle>
          <a:p>
            <a:pPr marL="762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57575"/>
                </a:solidFill>
                <a:latin typeface="Arial"/>
                <a:cs typeface="Arial"/>
              </a:defRPr>
            </a:lvl1pPr>
          </a:lstStyle>
          <a:p>
            <a:pPr marL="762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0900" y="651764"/>
            <a:ext cx="6941184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Lucida Console"/>
                <a:cs typeface="Lucida Consol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5627" y="778510"/>
            <a:ext cx="3942715" cy="1305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Lucida Console"/>
                <a:cs typeface="Lucida Consol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66809" y="4864563"/>
            <a:ext cx="191770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757575"/>
                </a:solidFill>
                <a:latin typeface="Arial"/>
                <a:cs typeface="Arial"/>
              </a:defRPr>
            </a:lvl1pPr>
          </a:lstStyle>
          <a:p>
            <a:pPr marL="762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jpg"/><Relationship Id="rId7" Type="http://schemas.openxmlformats.org/officeDocument/2006/relationships/image" Target="../media/image11.jpg"/><Relationship Id="rId8" Type="http://schemas.openxmlformats.org/officeDocument/2006/relationships/image" Target="../media/image12.jpg"/><Relationship Id="rId9" Type="http://schemas.openxmlformats.org/officeDocument/2006/relationships/image" Target="../media/image13.jpg"/><Relationship Id="rId10" Type="http://schemas.openxmlformats.org/officeDocument/2006/relationships/image" Target="../media/image14.png"/><Relationship Id="rId11" Type="http://schemas.openxmlformats.org/officeDocument/2006/relationships/image" Target="../media/image2.png"/><Relationship Id="rId12" Type="http://schemas.openxmlformats.org/officeDocument/2006/relationships/image" Target="../media/image15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13.jpg"/><Relationship Id="rId9" Type="http://schemas.openxmlformats.org/officeDocument/2006/relationships/image" Target="../media/image10.jpg"/><Relationship Id="rId10" Type="http://schemas.openxmlformats.org/officeDocument/2006/relationships/image" Target="../media/image11.jpg"/><Relationship Id="rId11" Type="http://schemas.openxmlformats.org/officeDocument/2006/relationships/image" Target="../media/image12.jpg"/><Relationship Id="rId12" Type="http://schemas.openxmlformats.org/officeDocument/2006/relationships/image" Target="../media/image22.jpg"/><Relationship Id="rId13" Type="http://schemas.openxmlformats.org/officeDocument/2006/relationships/image" Target="../media/image23.jpg"/><Relationship Id="rId14" Type="http://schemas.openxmlformats.org/officeDocument/2006/relationships/image" Target="../media/image2.png"/><Relationship Id="rId15" Type="http://schemas.openxmlformats.org/officeDocument/2006/relationships/image" Target="../media/image24.jpg"/><Relationship Id="rId16" Type="http://schemas.openxmlformats.org/officeDocument/2006/relationships/image" Target="../media/image2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2.png"/><Relationship Id="rId4" Type="http://schemas.openxmlformats.org/officeDocument/2006/relationships/hyperlink" Target="https://www.iea.org/data-and-statistics/charts/average-lead-times-to-" TargetMode="Externa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2.png"/><Relationship Id="rId4" Type="http://schemas.openxmlformats.org/officeDocument/2006/relationships/hyperlink" Target="https://thundersaidenergy.com/2024/03/07/power-grids-the-biggest-bottleneck-in-the-world/" TargetMode="Externa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jpg"/><Relationship Id="rId8" Type="http://schemas.openxmlformats.org/officeDocument/2006/relationships/image" Target="../media/image39.jpg"/><Relationship Id="rId9" Type="http://schemas.openxmlformats.org/officeDocument/2006/relationships/image" Target="../media/image40.jpg"/><Relationship Id="rId10" Type="http://schemas.openxmlformats.org/officeDocument/2006/relationships/image" Target="../media/image41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Relationship Id="rId3" Type="http://schemas.openxmlformats.org/officeDocument/2006/relationships/image" Target="../media/image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1" Type="http://schemas.openxmlformats.org/officeDocument/2006/relationships/image" Target="../media/image50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hyperlink" Target="https://www.icf.com/insights/energy/electricity-demand-expected-to-grow?utm_source=chatgpt.com" TargetMode="Externa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VistaShares.com/" TargetMode="Externa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hyperlink" Target="mailto:adam@vistashares.com" TargetMode="External"/><Relationship Id="rId4" Type="http://schemas.openxmlformats.org/officeDocument/2006/relationships/hyperlink" Target="mailto:info@vistashares.com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90170" rIns="0" bIns="0" rtlCol="0" vert="horz">
            <a:spAutoFit/>
          </a:bodyPr>
          <a:lstStyle/>
          <a:p>
            <a:pPr marL="25400" marR="17780">
              <a:lnSpc>
                <a:spcPts val="4860"/>
              </a:lnSpc>
              <a:spcBef>
                <a:spcPts val="710"/>
              </a:spcBef>
              <a:tabLst>
                <a:tab pos="4100829" algn="l"/>
              </a:tabLst>
            </a:pPr>
            <a:r>
              <a:rPr dirty="0" sz="4500" spc="-10">
                <a:solidFill>
                  <a:srgbClr val="FFFFFF"/>
                </a:solidFill>
              </a:rPr>
              <a:t>INTRODUCING SUPERCYCLE</a:t>
            </a:r>
            <a:r>
              <a:rPr dirty="0" baseline="25000" sz="4500" spc="-15">
                <a:solidFill>
                  <a:srgbClr val="FFFFFF"/>
                </a:solidFill>
              </a:rPr>
              <a:t>®</a:t>
            </a:r>
            <a:r>
              <a:rPr dirty="0" baseline="25000" sz="4500">
                <a:solidFill>
                  <a:srgbClr val="FFFFFF"/>
                </a:solidFill>
              </a:rPr>
              <a:t>	</a:t>
            </a:r>
            <a:r>
              <a:rPr dirty="0" sz="4500" spc="-20">
                <a:solidFill>
                  <a:srgbClr val="FFFFFF"/>
                </a:solidFill>
              </a:rPr>
              <a:t>ETFS</a:t>
            </a:r>
            <a:endParaRPr sz="4500"/>
          </a:p>
        </p:txBody>
      </p:sp>
      <p:sp>
        <p:nvSpPr>
          <p:cNvPr id="3" name="object 3"/>
          <p:cNvSpPr txBox="1"/>
          <p:nvPr/>
        </p:nvSpPr>
        <p:spPr>
          <a:xfrm>
            <a:off x="267715" y="2454021"/>
            <a:ext cx="84251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Lucida Console"/>
                <a:cs typeface="Lucida Console"/>
              </a:rPr>
              <a:t>NYSE:VistaShares</a:t>
            </a:r>
            <a:r>
              <a:rPr dirty="0" sz="2000" spc="229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2000">
                <a:solidFill>
                  <a:srgbClr val="FFFFFF"/>
                </a:solidFill>
                <a:latin typeface="Lucida Console"/>
                <a:cs typeface="Lucida Console"/>
              </a:rPr>
              <a:t>Electrification</a:t>
            </a:r>
            <a:r>
              <a:rPr dirty="0" sz="2000" spc="254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2000">
                <a:solidFill>
                  <a:srgbClr val="FFFFFF"/>
                </a:solidFill>
                <a:latin typeface="Lucida Console"/>
                <a:cs typeface="Lucida Console"/>
              </a:rPr>
              <a:t>Supercycle®</a:t>
            </a:r>
            <a:r>
              <a:rPr dirty="0" sz="2000" spc="245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2000">
                <a:solidFill>
                  <a:srgbClr val="FFFFFF"/>
                </a:solidFill>
                <a:latin typeface="Lucida Console"/>
                <a:cs typeface="Lucida Console"/>
              </a:rPr>
              <a:t>ETF</a:t>
            </a:r>
            <a:r>
              <a:rPr dirty="0" sz="2000" spc="235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Lucida Console"/>
                <a:cs typeface="Lucida Console"/>
              </a:rPr>
              <a:t>(POW)</a:t>
            </a:r>
            <a:endParaRPr sz="2000">
              <a:latin typeface="Lucida Console"/>
              <a:cs typeface="Lucida Console"/>
            </a:endParaRPr>
          </a:p>
        </p:txBody>
      </p:sp>
      <p:pic>
        <p:nvPicPr>
          <p:cNvPr id="4" name="object 4" descr="A white and purple logo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3246221"/>
            <a:ext cx="2390140" cy="4008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3216" y="1427988"/>
            <a:ext cx="1035557" cy="12001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3336" y="918464"/>
            <a:ext cx="7439025" cy="3180715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63500" marR="30480">
              <a:lnSpc>
                <a:spcPct val="90000"/>
              </a:lnSpc>
              <a:spcBef>
                <a:spcPts val="640"/>
              </a:spcBef>
            </a:pP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SUPERCYCLE</a:t>
            </a:r>
            <a:r>
              <a:rPr dirty="0" baseline="25000" sz="4500">
                <a:solidFill>
                  <a:srgbClr val="FFFFFF"/>
                </a:solidFill>
                <a:latin typeface="Lucida Console"/>
                <a:cs typeface="Lucida Console"/>
              </a:rPr>
              <a:t>®</a:t>
            </a:r>
            <a:r>
              <a:rPr dirty="0" baseline="25000" sz="4500" spc="-472">
                <a:solidFill>
                  <a:srgbClr val="FFFFFF"/>
                </a:solidFill>
                <a:latin typeface="Lucida Console"/>
                <a:cs typeface="Lucida Console"/>
              </a:rPr>
              <a:t>  </a:t>
            </a:r>
            <a:r>
              <a:rPr dirty="0" sz="4500" spc="-20">
                <a:solidFill>
                  <a:srgbClr val="FFFFFF"/>
                </a:solidFill>
                <a:latin typeface="Lucida Console"/>
                <a:cs typeface="Lucida Console"/>
              </a:rPr>
              <a:t>ETFS </a:t>
            </a: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PROVIDE</a:t>
            </a:r>
            <a:r>
              <a:rPr dirty="0" sz="4500" spc="130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PURE</a:t>
            </a:r>
            <a:r>
              <a:rPr dirty="0" sz="4500" spc="155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500" spc="-10">
                <a:solidFill>
                  <a:srgbClr val="FFFFFF"/>
                </a:solidFill>
                <a:latin typeface="Lucida Console"/>
                <a:cs typeface="Lucida Console"/>
              </a:rPr>
              <a:t>EXPOSURE </a:t>
            </a: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TO</a:t>
            </a:r>
            <a:r>
              <a:rPr dirty="0" sz="4500" spc="85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THE</a:t>
            </a:r>
            <a:r>
              <a:rPr dirty="0" sz="4500" spc="90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500" spc="-10">
                <a:solidFill>
                  <a:srgbClr val="FFFFFF"/>
                </a:solidFill>
                <a:latin typeface="Lucida Console"/>
                <a:cs typeface="Lucida Console"/>
              </a:rPr>
              <a:t>DISRUPTIVE </a:t>
            </a: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TRENDS</a:t>
            </a:r>
            <a:r>
              <a:rPr dirty="0" sz="4500" spc="170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SHAPING</a:t>
            </a:r>
            <a:r>
              <a:rPr dirty="0" sz="4500" spc="170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500" spc="-25">
                <a:solidFill>
                  <a:srgbClr val="FFFFFF"/>
                </a:solidFill>
                <a:latin typeface="Lucida Console"/>
                <a:cs typeface="Lucida Console"/>
              </a:rPr>
              <a:t>THE </a:t>
            </a: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NEXT</a:t>
            </a:r>
            <a:r>
              <a:rPr dirty="0" sz="4500" spc="100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TWO</a:t>
            </a:r>
            <a:r>
              <a:rPr dirty="0" sz="4500" spc="120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500" spc="-10">
                <a:solidFill>
                  <a:srgbClr val="FFFFFF"/>
                </a:solidFill>
                <a:latin typeface="Lucida Console"/>
                <a:cs typeface="Lucida Console"/>
              </a:rPr>
              <a:t>DECADE</a:t>
            </a:r>
            <a:endParaRPr sz="4500">
              <a:latin typeface="Lucida Console"/>
              <a:cs typeface="Lucida Consol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67698" y="4783328"/>
            <a:ext cx="89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4136" y="245109"/>
            <a:ext cx="6838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FFFFFF"/>
                </a:solidFill>
                <a:latin typeface="Trebuchet MS"/>
                <a:cs typeface="Trebuchet MS"/>
              </a:rPr>
              <a:t>Platform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solidFill>
                  <a:srgbClr val="FFFFFF"/>
                </a:solidFill>
                <a:latin typeface="Trebuchet MS"/>
                <a:cs typeface="Trebuchet MS"/>
              </a:rPr>
              <a:t>Introduction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3365" y="133184"/>
            <a:ext cx="8799195" cy="4808220"/>
            <a:chOff x="113365" y="133184"/>
            <a:chExt cx="8799195" cy="4808220"/>
          </a:xfrm>
        </p:grpSpPr>
        <p:sp>
          <p:nvSpPr>
            <p:cNvPr id="7" name="object 7"/>
            <p:cNvSpPr/>
            <p:nvPr/>
          </p:nvSpPr>
          <p:spPr>
            <a:xfrm>
              <a:off x="113365" y="140335"/>
              <a:ext cx="8799195" cy="0"/>
            </a:xfrm>
            <a:custGeom>
              <a:avLst/>
              <a:gdLst/>
              <a:ahLst/>
              <a:cxnLst/>
              <a:rect l="l" t="t" r="r" b="b"/>
              <a:pathLst>
                <a:path w="8799195" h="0">
                  <a:moveTo>
                    <a:pt x="0" y="0"/>
                  </a:moveTo>
                  <a:lnTo>
                    <a:pt x="8798986" y="0"/>
                  </a:lnTo>
                </a:path>
              </a:pathLst>
            </a:custGeom>
            <a:ln w="143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A white and purple logo  Description automatically generated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1825" y="4729378"/>
              <a:ext cx="1264259" cy="2118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0890" y="1780015"/>
            <a:ext cx="6490970" cy="2492375"/>
            <a:chOff x="470890" y="1780015"/>
            <a:chExt cx="6490970" cy="24923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978" y="1780015"/>
              <a:ext cx="1595679" cy="24917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07279" y="1786382"/>
              <a:ext cx="1517015" cy="2413000"/>
            </a:xfrm>
            <a:custGeom>
              <a:avLst/>
              <a:gdLst/>
              <a:ahLst/>
              <a:cxnLst/>
              <a:rect l="l" t="t" r="r" b="b"/>
              <a:pathLst>
                <a:path w="1517015" h="2413000">
                  <a:moveTo>
                    <a:pt x="1494917" y="0"/>
                  </a:moveTo>
                  <a:lnTo>
                    <a:pt x="22098" y="0"/>
                  </a:lnTo>
                  <a:lnTo>
                    <a:pt x="13501" y="1740"/>
                  </a:lnTo>
                  <a:lnTo>
                    <a:pt x="6477" y="6492"/>
                  </a:lnTo>
                  <a:lnTo>
                    <a:pt x="1738" y="13555"/>
                  </a:lnTo>
                  <a:lnTo>
                    <a:pt x="0" y="22225"/>
                  </a:lnTo>
                  <a:lnTo>
                    <a:pt x="0" y="2390736"/>
                  </a:lnTo>
                  <a:lnTo>
                    <a:pt x="1738" y="2399359"/>
                  </a:lnTo>
                  <a:lnTo>
                    <a:pt x="6476" y="2406403"/>
                  </a:lnTo>
                  <a:lnTo>
                    <a:pt x="13501" y="2411155"/>
                  </a:lnTo>
                  <a:lnTo>
                    <a:pt x="22098" y="2412898"/>
                  </a:lnTo>
                  <a:lnTo>
                    <a:pt x="1494917" y="2412898"/>
                  </a:lnTo>
                  <a:lnTo>
                    <a:pt x="1503513" y="2411155"/>
                  </a:lnTo>
                  <a:lnTo>
                    <a:pt x="1510538" y="2406403"/>
                  </a:lnTo>
                  <a:lnTo>
                    <a:pt x="1515276" y="2399359"/>
                  </a:lnTo>
                  <a:lnTo>
                    <a:pt x="1517015" y="2390736"/>
                  </a:lnTo>
                  <a:lnTo>
                    <a:pt x="1517015" y="22225"/>
                  </a:lnTo>
                  <a:lnTo>
                    <a:pt x="1515276" y="13555"/>
                  </a:lnTo>
                  <a:lnTo>
                    <a:pt x="1510538" y="6492"/>
                  </a:lnTo>
                  <a:lnTo>
                    <a:pt x="1503513" y="1740"/>
                  </a:lnTo>
                  <a:lnTo>
                    <a:pt x="14949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890" y="1780015"/>
              <a:ext cx="1595679" cy="249177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12724" y="1786382"/>
              <a:ext cx="1517650" cy="2413000"/>
            </a:xfrm>
            <a:custGeom>
              <a:avLst/>
              <a:gdLst/>
              <a:ahLst/>
              <a:cxnLst/>
              <a:rect l="l" t="t" r="r" b="b"/>
              <a:pathLst>
                <a:path w="1517650" h="2413000">
                  <a:moveTo>
                    <a:pt x="1494891" y="0"/>
                  </a:moveTo>
                  <a:lnTo>
                    <a:pt x="22161" y="0"/>
                  </a:lnTo>
                  <a:lnTo>
                    <a:pt x="13533" y="1738"/>
                  </a:lnTo>
                  <a:lnTo>
                    <a:pt x="6489" y="6476"/>
                  </a:lnTo>
                  <a:lnTo>
                    <a:pt x="1741" y="13501"/>
                  </a:lnTo>
                  <a:lnTo>
                    <a:pt x="0" y="22097"/>
                  </a:lnTo>
                  <a:lnTo>
                    <a:pt x="0" y="2390724"/>
                  </a:lnTo>
                  <a:lnTo>
                    <a:pt x="1741" y="2399353"/>
                  </a:lnTo>
                  <a:lnTo>
                    <a:pt x="6489" y="2406402"/>
                  </a:lnTo>
                  <a:lnTo>
                    <a:pt x="13533" y="2411155"/>
                  </a:lnTo>
                  <a:lnTo>
                    <a:pt x="22161" y="2412898"/>
                  </a:lnTo>
                  <a:lnTo>
                    <a:pt x="1494891" y="2412898"/>
                  </a:lnTo>
                  <a:lnTo>
                    <a:pt x="1503561" y="2411155"/>
                  </a:lnTo>
                  <a:lnTo>
                    <a:pt x="1510623" y="2406402"/>
                  </a:lnTo>
                  <a:lnTo>
                    <a:pt x="1515376" y="2399353"/>
                  </a:lnTo>
                  <a:lnTo>
                    <a:pt x="1517116" y="2390724"/>
                  </a:lnTo>
                  <a:lnTo>
                    <a:pt x="1517116" y="22097"/>
                  </a:lnTo>
                  <a:lnTo>
                    <a:pt x="1515376" y="13501"/>
                  </a:lnTo>
                  <a:lnTo>
                    <a:pt x="1510623" y="6476"/>
                  </a:lnTo>
                  <a:lnTo>
                    <a:pt x="1503561" y="1738"/>
                  </a:lnTo>
                  <a:lnTo>
                    <a:pt x="1494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50900" y="470979"/>
            <a:ext cx="6626225" cy="1113790"/>
          </a:xfrm>
          <a:prstGeom prst="rect"/>
        </p:spPr>
        <p:txBody>
          <a:bodyPr wrap="square" lIns="0" tIns="20827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39"/>
              </a:spcBef>
            </a:pPr>
            <a:r>
              <a:rPr dirty="0" spc="-10">
                <a:latin typeface="Trebuchet MS"/>
                <a:cs typeface="Trebuchet MS"/>
              </a:rPr>
              <a:t>Expert</a:t>
            </a:r>
            <a:r>
              <a:rPr dirty="0" spc="-5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Product</a:t>
            </a:r>
            <a:r>
              <a:rPr dirty="0" spc="-65">
                <a:latin typeface="Trebuchet MS"/>
                <a:cs typeface="Trebuchet MS"/>
              </a:rPr>
              <a:t> </a:t>
            </a:r>
            <a:r>
              <a:rPr dirty="0" spc="-10">
                <a:latin typeface="Trebuchet MS"/>
                <a:cs typeface="Trebuchet MS"/>
              </a:rPr>
              <a:t>Stewardship</a:t>
            </a:r>
          </a:p>
          <a:p>
            <a:pPr marL="52705" marR="5080">
              <a:lnSpc>
                <a:spcPct val="114999"/>
              </a:lnSpc>
              <a:spcBef>
                <a:spcPts val="470"/>
              </a:spcBef>
            </a:pPr>
            <a:r>
              <a:rPr dirty="0" sz="1200">
                <a:solidFill>
                  <a:srgbClr val="7827F6"/>
                </a:solidFill>
                <a:latin typeface="Trebuchet MS"/>
                <a:cs typeface="Trebuchet MS"/>
              </a:rPr>
              <a:t>VistaShares</a:t>
            </a:r>
            <a:r>
              <a:rPr dirty="0" sz="1200" spc="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7827F6"/>
                </a:solidFill>
                <a:latin typeface="Trebuchet MS"/>
                <a:cs typeface="Trebuchet MS"/>
              </a:rPr>
              <a:t>leverages</a:t>
            </a:r>
            <a:r>
              <a:rPr dirty="0" sz="1200" spc="-2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 spc="-10">
                <a:solidFill>
                  <a:srgbClr val="7827F6"/>
                </a:solidFill>
                <a:latin typeface="Trebuchet MS"/>
                <a:cs typeface="Trebuchet MS"/>
              </a:rPr>
              <a:t>expertise</a:t>
            </a:r>
            <a:r>
              <a:rPr dirty="0" sz="1200" spc="-20">
                <a:solidFill>
                  <a:srgbClr val="7827F6"/>
                </a:solidFill>
                <a:latin typeface="Trebuchet MS"/>
                <a:cs typeface="Trebuchet MS"/>
              </a:rPr>
              <a:t> in</a:t>
            </a:r>
            <a:r>
              <a:rPr dirty="0" sz="1200" spc="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 spc="-10">
                <a:solidFill>
                  <a:srgbClr val="7827F6"/>
                </a:solidFill>
                <a:latin typeface="Trebuchet MS"/>
                <a:cs typeface="Trebuchet MS"/>
              </a:rPr>
              <a:t>portfolio</a:t>
            </a:r>
            <a:r>
              <a:rPr dirty="0" sz="1200" spc="-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 spc="-10">
                <a:solidFill>
                  <a:srgbClr val="7827F6"/>
                </a:solidFill>
                <a:latin typeface="Trebuchet MS"/>
                <a:cs typeface="Trebuchet MS"/>
              </a:rPr>
              <a:t>construction,</a:t>
            </a:r>
            <a:r>
              <a:rPr dirty="0" sz="1200" spc="2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7827F6"/>
                </a:solidFill>
                <a:latin typeface="Trebuchet MS"/>
                <a:cs typeface="Trebuchet MS"/>
              </a:rPr>
              <a:t>investment</a:t>
            </a:r>
            <a:r>
              <a:rPr dirty="0" sz="1200" spc="-1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7827F6"/>
                </a:solidFill>
                <a:latin typeface="Trebuchet MS"/>
                <a:cs typeface="Trebuchet MS"/>
              </a:rPr>
              <a:t>management</a:t>
            </a:r>
            <a:r>
              <a:rPr dirty="0" sz="1200" spc="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7827F6"/>
                </a:solidFill>
                <a:latin typeface="Trebuchet MS"/>
                <a:cs typeface="Trebuchet MS"/>
              </a:rPr>
              <a:t>and</a:t>
            </a:r>
            <a:r>
              <a:rPr dirty="0" sz="1200" spc="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 spc="-20">
                <a:solidFill>
                  <a:srgbClr val="7827F6"/>
                </a:solidFill>
                <a:latin typeface="Trebuchet MS"/>
                <a:cs typeface="Trebuchet MS"/>
              </a:rPr>
              <a:t>critically, </a:t>
            </a:r>
            <a:r>
              <a:rPr dirty="0" sz="1200">
                <a:solidFill>
                  <a:srgbClr val="7827F6"/>
                </a:solidFill>
                <a:latin typeface="Trebuchet MS"/>
                <a:cs typeface="Trebuchet MS"/>
              </a:rPr>
              <a:t>the</a:t>
            </a:r>
            <a:r>
              <a:rPr dirty="0" sz="1200" spc="-10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7827F6"/>
                </a:solidFill>
                <a:latin typeface="Trebuchet MS"/>
                <a:cs typeface="Trebuchet MS"/>
              </a:rPr>
              <a:t>deep</a:t>
            </a:r>
            <a:r>
              <a:rPr dirty="0" sz="1200" spc="-3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7827F6"/>
                </a:solidFill>
                <a:latin typeface="Trebuchet MS"/>
                <a:cs typeface="Trebuchet MS"/>
              </a:rPr>
              <a:t>knowledge</a:t>
            </a:r>
            <a:r>
              <a:rPr dirty="0" sz="1200" spc="-40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7827F6"/>
                </a:solidFill>
                <a:latin typeface="Trebuchet MS"/>
                <a:cs typeface="Trebuchet MS"/>
              </a:rPr>
              <a:t>of industry</a:t>
            </a:r>
            <a:r>
              <a:rPr dirty="0" sz="1200" spc="-2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7827F6"/>
                </a:solidFill>
                <a:latin typeface="Trebuchet MS"/>
                <a:cs typeface="Trebuchet MS"/>
              </a:rPr>
              <a:t>executives</a:t>
            </a:r>
            <a:r>
              <a:rPr dirty="0" sz="1200" spc="-40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 spc="-25">
                <a:solidFill>
                  <a:srgbClr val="7827F6"/>
                </a:solidFill>
                <a:latin typeface="Trebuchet MS"/>
                <a:cs typeface="Trebuchet MS"/>
              </a:rPr>
              <a:t>relevant</a:t>
            </a:r>
            <a:r>
              <a:rPr dirty="0" sz="1200" spc="-40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7827F6"/>
                </a:solidFill>
                <a:latin typeface="Trebuchet MS"/>
                <a:cs typeface="Trebuchet MS"/>
              </a:rPr>
              <a:t>to</a:t>
            </a:r>
            <a:r>
              <a:rPr dirty="0" sz="1200" spc="-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 spc="-20">
                <a:solidFill>
                  <a:srgbClr val="7827F6"/>
                </a:solidFill>
                <a:latin typeface="Trebuchet MS"/>
                <a:cs typeface="Trebuchet MS"/>
              </a:rPr>
              <a:t>individual</a:t>
            </a:r>
            <a:r>
              <a:rPr dirty="0" sz="1200" spc="-1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1200" spc="-10">
                <a:solidFill>
                  <a:srgbClr val="7827F6"/>
                </a:solidFill>
                <a:latin typeface="Trebuchet MS"/>
                <a:cs typeface="Trebuchet MS"/>
              </a:rPr>
              <a:t>supercycles.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5376" y="3075813"/>
            <a:ext cx="1226820" cy="599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>
                <a:latin typeface="Lucida Console"/>
                <a:cs typeface="Lucida Console"/>
              </a:rPr>
              <a:t>Adam</a:t>
            </a:r>
            <a:r>
              <a:rPr dirty="0" sz="950" spc="40">
                <a:latin typeface="Lucida Console"/>
                <a:cs typeface="Lucida Console"/>
              </a:rPr>
              <a:t> </a:t>
            </a:r>
            <a:r>
              <a:rPr dirty="0" sz="950" spc="-20">
                <a:latin typeface="Lucida Console"/>
                <a:cs typeface="Lucida Console"/>
              </a:rPr>
              <a:t>Patti</a:t>
            </a:r>
            <a:endParaRPr sz="950">
              <a:latin typeface="Lucida Console"/>
              <a:cs typeface="Lucida Console"/>
            </a:endParaRPr>
          </a:p>
          <a:p>
            <a:pPr marL="12700" marR="5080">
              <a:lnSpc>
                <a:spcPct val="103200"/>
              </a:lnSpc>
              <a:spcBef>
                <a:spcPts val="30"/>
              </a:spcBef>
            </a:pPr>
            <a:r>
              <a:rPr dirty="0" sz="750" b="1">
                <a:solidFill>
                  <a:srgbClr val="7827F6"/>
                </a:solidFill>
                <a:latin typeface="Trebuchet MS"/>
                <a:cs typeface="Trebuchet MS"/>
              </a:rPr>
              <a:t>Chief Executive</a:t>
            </a:r>
            <a:r>
              <a:rPr dirty="0" sz="750" spc="-10" b="1">
                <a:solidFill>
                  <a:srgbClr val="7827F6"/>
                </a:solidFill>
                <a:latin typeface="Trebuchet MS"/>
                <a:cs typeface="Trebuchet MS"/>
              </a:rPr>
              <a:t> Officer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Former</a:t>
            </a:r>
            <a:r>
              <a:rPr dirty="0" sz="650" spc="5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10">
                <a:solidFill>
                  <a:srgbClr val="0D042C"/>
                </a:solidFill>
                <a:latin typeface="Trebuchet MS"/>
                <a:cs typeface="Trebuchet MS"/>
              </a:rPr>
              <a:t>Founder/CEO</a:t>
            </a:r>
            <a:r>
              <a:rPr dirty="0" sz="650" spc="5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-10">
                <a:solidFill>
                  <a:srgbClr val="0D042C"/>
                </a:solidFill>
                <a:latin typeface="Trebuchet MS"/>
                <a:cs typeface="Trebuchet MS"/>
              </a:rPr>
              <a:t>IndexIQ</a:t>
            </a:r>
            <a:r>
              <a:rPr dirty="0" sz="650" spc="50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Former</a:t>
            </a:r>
            <a:r>
              <a:rPr dirty="0" sz="650" spc="3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Head</a:t>
            </a:r>
            <a:r>
              <a:rPr dirty="0" sz="650" spc="-1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of</a:t>
            </a:r>
            <a:r>
              <a:rPr dirty="0" sz="650" spc="4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Global</a:t>
            </a:r>
            <a:r>
              <a:rPr dirty="0" sz="650" spc="2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ETFs</a:t>
            </a:r>
            <a:r>
              <a:rPr dirty="0" sz="650" spc="5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40">
                <a:solidFill>
                  <a:srgbClr val="0D042C"/>
                </a:solidFill>
                <a:latin typeface="Trebuchet MS"/>
                <a:cs typeface="Trebuchet MS"/>
              </a:rPr>
              <a:t>NY </a:t>
            </a:r>
            <a:r>
              <a:rPr dirty="0" sz="650" spc="-20">
                <a:solidFill>
                  <a:srgbClr val="0D042C"/>
                </a:solidFill>
                <a:latin typeface="Trebuchet MS"/>
                <a:cs typeface="Trebuchet MS"/>
              </a:rPr>
              <a:t>Life</a:t>
            </a:r>
            <a:endParaRPr sz="65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04609" y="1780015"/>
            <a:ext cx="1594485" cy="2492375"/>
            <a:chOff x="2104609" y="1780015"/>
            <a:chExt cx="1594485" cy="249237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4609" y="1780015"/>
              <a:ext cx="1594172" cy="249177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145664" y="1786382"/>
              <a:ext cx="1517015" cy="2413000"/>
            </a:xfrm>
            <a:custGeom>
              <a:avLst/>
              <a:gdLst/>
              <a:ahLst/>
              <a:cxnLst/>
              <a:rect l="l" t="t" r="r" b="b"/>
              <a:pathLst>
                <a:path w="1517014" h="2413000">
                  <a:moveTo>
                    <a:pt x="1494917" y="0"/>
                  </a:moveTo>
                  <a:lnTo>
                    <a:pt x="22098" y="0"/>
                  </a:lnTo>
                  <a:lnTo>
                    <a:pt x="13501" y="1738"/>
                  </a:lnTo>
                  <a:lnTo>
                    <a:pt x="6476" y="6476"/>
                  </a:lnTo>
                  <a:lnTo>
                    <a:pt x="1738" y="13501"/>
                  </a:lnTo>
                  <a:lnTo>
                    <a:pt x="0" y="22097"/>
                  </a:lnTo>
                  <a:lnTo>
                    <a:pt x="0" y="2390724"/>
                  </a:lnTo>
                  <a:lnTo>
                    <a:pt x="1738" y="2399353"/>
                  </a:lnTo>
                  <a:lnTo>
                    <a:pt x="6477" y="2406402"/>
                  </a:lnTo>
                  <a:lnTo>
                    <a:pt x="13501" y="2411155"/>
                  </a:lnTo>
                  <a:lnTo>
                    <a:pt x="22098" y="2412898"/>
                  </a:lnTo>
                  <a:lnTo>
                    <a:pt x="1494917" y="2412898"/>
                  </a:lnTo>
                  <a:lnTo>
                    <a:pt x="1503513" y="2411155"/>
                  </a:lnTo>
                  <a:lnTo>
                    <a:pt x="1510538" y="2406402"/>
                  </a:lnTo>
                  <a:lnTo>
                    <a:pt x="1515276" y="2399353"/>
                  </a:lnTo>
                  <a:lnTo>
                    <a:pt x="1517014" y="2390724"/>
                  </a:lnTo>
                  <a:lnTo>
                    <a:pt x="1517014" y="22097"/>
                  </a:lnTo>
                  <a:lnTo>
                    <a:pt x="1515276" y="13501"/>
                  </a:lnTo>
                  <a:lnTo>
                    <a:pt x="1510538" y="6476"/>
                  </a:lnTo>
                  <a:lnTo>
                    <a:pt x="1503513" y="1738"/>
                  </a:lnTo>
                  <a:lnTo>
                    <a:pt x="14949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197100" y="3077336"/>
            <a:ext cx="1187450" cy="699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>
                <a:latin typeface="Lucida Console"/>
                <a:cs typeface="Lucida Console"/>
              </a:rPr>
              <a:t>Jon</a:t>
            </a:r>
            <a:r>
              <a:rPr dirty="0" sz="950" spc="35">
                <a:latin typeface="Lucida Console"/>
                <a:cs typeface="Lucida Console"/>
              </a:rPr>
              <a:t> </a:t>
            </a:r>
            <a:r>
              <a:rPr dirty="0" sz="950" spc="-10">
                <a:latin typeface="Lucida Console"/>
                <a:cs typeface="Lucida Console"/>
              </a:rPr>
              <a:t>McNeill</a:t>
            </a:r>
            <a:endParaRPr sz="950">
              <a:latin typeface="Lucida Console"/>
              <a:cs typeface="Lucida Console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750" b="1">
                <a:solidFill>
                  <a:srgbClr val="7827F6"/>
                </a:solidFill>
                <a:latin typeface="Trebuchet MS"/>
                <a:cs typeface="Trebuchet MS"/>
              </a:rPr>
              <a:t>Co-</a:t>
            </a:r>
            <a:r>
              <a:rPr dirty="0" sz="750" spc="-10" b="1">
                <a:solidFill>
                  <a:srgbClr val="7827F6"/>
                </a:solidFill>
                <a:latin typeface="Trebuchet MS"/>
                <a:cs typeface="Trebuchet MS"/>
              </a:rPr>
              <a:t>Founder</a:t>
            </a:r>
            <a:endParaRPr sz="7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650" spc="70">
                <a:solidFill>
                  <a:srgbClr val="0D042C"/>
                </a:solidFill>
                <a:latin typeface="Trebuchet MS"/>
                <a:cs typeface="Trebuchet MS"/>
              </a:rPr>
              <a:t>CEO</a:t>
            </a:r>
            <a:r>
              <a:rPr dirty="0" sz="650" spc="4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DVx</a:t>
            </a:r>
            <a:r>
              <a:rPr dirty="0" sz="650" spc="1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-10">
                <a:solidFill>
                  <a:srgbClr val="0D042C"/>
                </a:solidFill>
                <a:latin typeface="Trebuchet MS"/>
                <a:cs typeface="Trebuchet MS"/>
              </a:rPr>
              <a:t>Ventures</a:t>
            </a:r>
            <a:endParaRPr sz="650">
              <a:latin typeface="Trebuchet MS"/>
              <a:cs typeface="Trebuchet MS"/>
            </a:endParaRPr>
          </a:p>
          <a:p>
            <a:pPr marL="12700" marR="5080">
              <a:lnSpc>
                <a:spcPct val="103099"/>
              </a:lnSpc>
            </a:pPr>
            <a:r>
              <a:rPr dirty="0" sz="650" spc="10">
                <a:solidFill>
                  <a:srgbClr val="0D042C"/>
                </a:solidFill>
                <a:latin typeface="Trebuchet MS"/>
                <a:cs typeface="Trebuchet MS"/>
              </a:rPr>
              <a:t>Board</a:t>
            </a:r>
            <a:r>
              <a:rPr dirty="0" sz="650" spc="1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10">
                <a:solidFill>
                  <a:srgbClr val="0D042C"/>
                </a:solidFill>
                <a:latin typeface="Trebuchet MS"/>
                <a:cs typeface="Trebuchet MS"/>
              </a:rPr>
              <a:t>Member</a:t>
            </a:r>
            <a:r>
              <a:rPr dirty="0" sz="650" spc="-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General</a:t>
            </a:r>
            <a:r>
              <a:rPr dirty="0" sz="650" spc="-10">
                <a:solidFill>
                  <a:srgbClr val="0D042C"/>
                </a:solidFill>
                <a:latin typeface="Trebuchet MS"/>
                <a:cs typeface="Trebuchet MS"/>
              </a:rPr>
              <a:t> Motors</a:t>
            </a:r>
            <a:r>
              <a:rPr dirty="0" sz="650" spc="50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Former</a:t>
            </a:r>
            <a:r>
              <a:rPr dirty="0" sz="650" spc="21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President</a:t>
            </a:r>
            <a:r>
              <a:rPr dirty="0" sz="650" spc="-4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-10">
                <a:solidFill>
                  <a:srgbClr val="0D042C"/>
                </a:solidFill>
                <a:latin typeface="Trebuchet MS"/>
                <a:cs typeface="Trebuchet MS"/>
              </a:rPr>
              <a:t>Tesla</a:t>
            </a:r>
            <a:r>
              <a:rPr dirty="0" sz="650" spc="50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Former</a:t>
            </a:r>
            <a:r>
              <a:rPr dirty="0" sz="650" spc="-1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80">
                <a:solidFill>
                  <a:srgbClr val="0D042C"/>
                </a:solidFill>
                <a:latin typeface="Trebuchet MS"/>
                <a:cs typeface="Trebuchet MS"/>
              </a:rPr>
              <a:t>COO</a:t>
            </a:r>
            <a:r>
              <a:rPr dirty="0" sz="650" spc="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-20">
                <a:solidFill>
                  <a:srgbClr val="0D042C"/>
                </a:solidFill>
                <a:latin typeface="Trebuchet MS"/>
                <a:cs typeface="Trebuchet MS"/>
              </a:rPr>
              <a:t>Lyft</a:t>
            </a:r>
            <a:endParaRPr sz="65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736822" y="1780015"/>
            <a:ext cx="1595755" cy="2492375"/>
            <a:chOff x="3736822" y="1780015"/>
            <a:chExt cx="1595755" cy="249237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6822" y="1780015"/>
              <a:ext cx="1595679" cy="249177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778504" y="1786382"/>
              <a:ext cx="1517650" cy="2413000"/>
            </a:xfrm>
            <a:custGeom>
              <a:avLst/>
              <a:gdLst/>
              <a:ahLst/>
              <a:cxnLst/>
              <a:rect l="l" t="t" r="r" b="b"/>
              <a:pathLst>
                <a:path w="1517650" h="2413000">
                  <a:moveTo>
                    <a:pt x="1494917" y="0"/>
                  </a:moveTo>
                  <a:lnTo>
                    <a:pt x="22225" y="0"/>
                  </a:lnTo>
                  <a:lnTo>
                    <a:pt x="13555" y="1738"/>
                  </a:lnTo>
                  <a:lnTo>
                    <a:pt x="6492" y="6476"/>
                  </a:lnTo>
                  <a:lnTo>
                    <a:pt x="1740" y="13501"/>
                  </a:lnTo>
                  <a:lnTo>
                    <a:pt x="0" y="22097"/>
                  </a:lnTo>
                  <a:lnTo>
                    <a:pt x="0" y="2390724"/>
                  </a:lnTo>
                  <a:lnTo>
                    <a:pt x="1740" y="2399353"/>
                  </a:lnTo>
                  <a:lnTo>
                    <a:pt x="6492" y="2406402"/>
                  </a:lnTo>
                  <a:lnTo>
                    <a:pt x="13555" y="2411155"/>
                  </a:lnTo>
                  <a:lnTo>
                    <a:pt x="22225" y="2412898"/>
                  </a:lnTo>
                  <a:lnTo>
                    <a:pt x="1494917" y="2412898"/>
                  </a:lnTo>
                  <a:lnTo>
                    <a:pt x="1503586" y="2411155"/>
                  </a:lnTo>
                  <a:lnTo>
                    <a:pt x="1510649" y="2406402"/>
                  </a:lnTo>
                  <a:lnTo>
                    <a:pt x="1515401" y="2399353"/>
                  </a:lnTo>
                  <a:lnTo>
                    <a:pt x="1517142" y="2390724"/>
                  </a:lnTo>
                  <a:lnTo>
                    <a:pt x="1517142" y="22097"/>
                  </a:lnTo>
                  <a:lnTo>
                    <a:pt x="1515401" y="13501"/>
                  </a:lnTo>
                  <a:lnTo>
                    <a:pt x="1510649" y="6476"/>
                  </a:lnTo>
                  <a:lnTo>
                    <a:pt x="1503586" y="1738"/>
                  </a:lnTo>
                  <a:lnTo>
                    <a:pt x="14949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874134" y="3077336"/>
            <a:ext cx="1273810" cy="69977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55"/>
              </a:spcBef>
            </a:pPr>
            <a:r>
              <a:rPr dirty="0" sz="950">
                <a:latin typeface="Lucida Console"/>
                <a:cs typeface="Lucida Console"/>
              </a:rPr>
              <a:t>Robert</a:t>
            </a:r>
            <a:r>
              <a:rPr dirty="0" sz="950" spc="55">
                <a:latin typeface="Lucida Console"/>
                <a:cs typeface="Lucida Console"/>
              </a:rPr>
              <a:t> </a:t>
            </a:r>
            <a:r>
              <a:rPr dirty="0" sz="950" spc="-10">
                <a:latin typeface="Lucida Console"/>
                <a:cs typeface="Lucida Console"/>
              </a:rPr>
              <a:t>Whitelaw </a:t>
            </a:r>
            <a:r>
              <a:rPr dirty="0" sz="750" b="1">
                <a:solidFill>
                  <a:srgbClr val="7827F6"/>
                </a:solidFill>
                <a:latin typeface="Trebuchet MS"/>
                <a:cs typeface="Trebuchet MS"/>
              </a:rPr>
              <a:t>Chief</a:t>
            </a:r>
            <a:r>
              <a:rPr dirty="0" sz="750" spc="5" b="1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750" b="1">
                <a:solidFill>
                  <a:srgbClr val="7827F6"/>
                </a:solidFill>
                <a:latin typeface="Trebuchet MS"/>
                <a:cs typeface="Trebuchet MS"/>
              </a:rPr>
              <a:t>Investment</a:t>
            </a:r>
            <a:r>
              <a:rPr dirty="0" sz="750" spc="20" b="1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750" spc="-10" b="1">
                <a:solidFill>
                  <a:srgbClr val="7827F6"/>
                </a:solidFill>
                <a:latin typeface="Trebuchet MS"/>
                <a:cs typeface="Trebuchet MS"/>
              </a:rPr>
              <a:t>Strategist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Former</a:t>
            </a:r>
            <a:r>
              <a:rPr dirty="0" sz="650" spc="3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Dean</a:t>
            </a:r>
            <a:r>
              <a:rPr dirty="0" sz="650" spc="-1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55">
                <a:solidFill>
                  <a:srgbClr val="0D042C"/>
                </a:solidFill>
                <a:latin typeface="Trebuchet MS"/>
                <a:cs typeface="Trebuchet MS"/>
              </a:rPr>
              <a:t>NYU</a:t>
            </a:r>
            <a:r>
              <a:rPr dirty="0" sz="650" spc="1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Stern</a:t>
            </a:r>
            <a:r>
              <a:rPr dirty="0" sz="650" spc="2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-10">
                <a:solidFill>
                  <a:srgbClr val="0D042C"/>
                </a:solidFill>
                <a:latin typeface="Trebuchet MS"/>
                <a:cs typeface="Trebuchet MS"/>
              </a:rPr>
              <a:t>School</a:t>
            </a:r>
            <a:r>
              <a:rPr dirty="0" sz="650" spc="50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of</a:t>
            </a:r>
            <a:r>
              <a:rPr dirty="0" sz="650" spc="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-10">
                <a:solidFill>
                  <a:srgbClr val="0D042C"/>
                </a:solidFill>
                <a:latin typeface="Trebuchet MS"/>
                <a:cs typeface="Trebuchet MS"/>
              </a:rPr>
              <a:t>Business</a:t>
            </a:r>
            <a:endParaRPr sz="650">
              <a:latin typeface="Trebuchet MS"/>
              <a:cs typeface="Trebuchet MS"/>
            </a:endParaRPr>
          </a:p>
          <a:p>
            <a:pPr marL="12700" marR="66675">
              <a:lnSpc>
                <a:spcPct val="103099"/>
              </a:lnSpc>
            </a:pP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Chairman</a:t>
            </a:r>
            <a:r>
              <a:rPr dirty="0" sz="650" spc="2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of</a:t>
            </a:r>
            <a:r>
              <a:rPr dirty="0" sz="650" spc="6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Finance</a:t>
            </a:r>
            <a:r>
              <a:rPr dirty="0" sz="650" spc="3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Dept</a:t>
            </a:r>
            <a:r>
              <a:rPr dirty="0" sz="650" spc="1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30">
                <a:solidFill>
                  <a:srgbClr val="0D042C"/>
                </a:solidFill>
                <a:latin typeface="Trebuchet MS"/>
                <a:cs typeface="Trebuchet MS"/>
              </a:rPr>
              <a:t>NYU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Stern</a:t>
            </a:r>
            <a:r>
              <a:rPr dirty="0" sz="650" spc="4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School</a:t>
            </a:r>
            <a:r>
              <a:rPr dirty="0" sz="650" spc="7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of</a:t>
            </a:r>
            <a:r>
              <a:rPr dirty="0" sz="650" spc="7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-10">
                <a:solidFill>
                  <a:srgbClr val="0D042C"/>
                </a:solidFill>
                <a:latin typeface="Trebuchet MS"/>
                <a:cs typeface="Trebuchet MS"/>
              </a:rPr>
              <a:t>Business</a:t>
            </a:r>
            <a:endParaRPr sz="650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97471" y="1780015"/>
            <a:ext cx="7987665" cy="2492375"/>
            <a:chOff x="597471" y="1780015"/>
            <a:chExt cx="7987665" cy="2492375"/>
          </a:xfrm>
        </p:grpSpPr>
        <p:pic>
          <p:nvPicPr>
            <p:cNvPr id="18" name="object 18" descr="Adam-Patti-300x300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7471" y="1827491"/>
              <a:ext cx="1306449" cy="1204760"/>
            </a:xfrm>
            <a:prstGeom prst="rect">
              <a:avLst/>
            </a:prstGeom>
          </p:spPr>
        </p:pic>
        <p:pic>
          <p:nvPicPr>
            <p:cNvPr id="19" name="object 19" descr="RobertWhitelaw.png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83913" y="1826082"/>
              <a:ext cx="1307973" cy="1206169"/>
            </a:xfrm>
            <a:prstGeom prst="rect">
              <a:avLst/>
            </a:prstGeom>
          </p:spPr>
        </p:pic>
        <p:pic>
          <p:nvPicPr>
            <p:cNvPr id="20" name="object 20" descr="jonmcneill.png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05100" y="1793138"/>
              <a:ext cx="1343787" cy="1239113"/>
            </a:xfrm>
            <a:prstGeom prst="rect">
              <a:avLst/>
            </a:prstGeom>
          </p:spPr>
        </p:pic>
        <p:pic>
          <p:nvPicPr>
            <p:cNvPr id="21" name="object 21" descr="Sunny-Madra-1-300x300.png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11037" y="1827491"/>
              <a:ext cx="1306448" cy="120476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90553" y="1780015"/>
              <a:ext cx="1594172" cy="249177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31481" y="1786382"/>
              <a:ext cx="1517650" cy="2413000"/>
            </a:xfrm>
            <a:custGeom>
              <a:avLst/>
              <a:gdLst/>
              <a:ahLst/>
              <a:cxnLst/>
              <a:rect l="l" t="t" r="r" b="b"/>
              <a:pathLst>
                <a:path w="1517650" h="2413000">
                  <a:moveTo>
                    <a:pt x="1494917" y="0"/>
                  </a:moveTo>
                  <a:lnTo>
                    <a:pt x="22225" y="0"/>
                  </a:lnTo>
                  <a:lnTo>
                    <a:pt x="13555" y="1740"/>
                  </a:lnTo>
                  <a:lnTo>
                    <a:pt x="6492" y="6492"/>
                  </a:lnTo>
                  <a:lnTo>
                    <a:pt x="1740" y="13555"/>
                  </a:lnTo>
                  <a:lnTo>
                    <a:pt x="0" y="22225"/>
                  </a:lnTo>
                  <a:lnTo>
                    <a:pt x="0" y="2390736"/>
                  </a:lnTo>
                  <a:lnTo>
                    <a:pt x="1740" y="2399359"/>
                  </a:lnTo>
                  <a:lnTo>
                    <a:pt x="6492" y="2406403"/>
                  </a:lnTo>
                  <a:lnTo>
                    <a:pt x="13555" y="2411155"/>
                  </a:lnTo>
                  <a:lnTo>
                    <a:pt x="22225" y="2412898"/>
                  </a:lnTo>
                  <a:lnTo>
                    <a:pt x="1494917" y="2412898"/>
                  </a:lnTo>
                  <a:lnTo>
                    <a:pt x="1503586" y="2411155"/>
                  </a:lnTo>
                  <a:lnTo>
                    <a:pt x="1510649" y="2406403"/>
                  </a:lnTo>
                  <a:lnTo>
                    <a:pt x="1515401" y="2399359"/>
                  </a:lnTo>
                  <a:lnTo>
                    <a:pt x="1517142" y="2390736"/>
                  </a:lnTo>
                  <a:lnTo>
                    <a:pt x="1517142" y="22225"/>
                  </a:lnTo>
                  <a:lnTo>
                    <a:pt x="1515401" y="13555"/>
                  </a:lnTo>
                  <a:lnTo>
                    <a:pt x="1510649" y="6492"/>
                  </a:lnTo>
                  <a:lnTo>
                    <a:pt x="1503586" y="1740"/>
                  </a:lnTo>
                  <a:lnTo>
                    <a:pt x="14949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 descr="A purple and black logo  Description automatically generated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1825" y="4849786"/>
            <a:ext cx="194487" cy="16154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496814" y="3079496"/>
            <a:ext cx="1019810" cy="51117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ct val="103400"/>
              </a:lnSpc>
              <a:spcBef>
                <a:spcPts val="60"/>
              </a:spcBef>
            </a:pPr>
            <a:r>
              <a:rPr dirty="0" sz="950">
                <a:latin typeface="Lucida Console"/>
                <a:cs typeface="Lucida Console"/>
              </a:rPr>
              <a:t>Sunny</a:t>
            </a:r>
            <a:r>
              <a:rPr dirty="0" sz="950" spc="50">
                <a:latin typeface="Lucida Console"/>
                <a:cs typeface="Lucida Console"/>
              </a:rPr>
              <a:t> </a:t>
            </a:r>
            <a:r>
              <a:rPr dirty="0" sz="950" spc="-10">
                <a:latin typeface="Lucida Console"/>
                <a:cs typeface="Lucida Console"/>
              </a:rPr>
              <a:t>Madra </a:t>
            </a:r>
            <a:r>
              <a:rPr dirty="0" sz="750" b="1">
                <a:solidFill>
                  <a:srgbClr val="7827F6"/>
                </a:solidFill>
                <a:latin typeface="Trebuchet MS"/>
                <a:cs typeface="Trebuchet MS"/>
              </a:rPr>
              <a:t>Advisor</a:t>
            </a:r>
            <a:r>
              <a:rPr dirty="0" sz="750" spc="-15" b="1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750" b="1">
                <a:solidFill>
                  <a:srgbClr val="7827F6"/>
                </a:solidFill>
                <a:latin typeface="Trebuchet MS"/>
                <a:cs typeface="Trebuchet MS"/>
              </a:rPr>
              <a:t>to</a:t>
            </a:r>
            <a:r>
              <a:rPr dirty="0" sz="750" spc="20" b="1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750" spc="-10" b="1">
                <a:solidFill>
                  <a:srgbClr val="7827F6"/>
                </a:solidFill>
                <a:latin typeface="Trebuchet MS"/>
                <a:cs typeface="Trebuchet MS"/>
              </a:rPr>
              <a:t>Investment Committee</a:t>
            </a:r>
            <a:endParaRPr sz="7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650" spc="-10">
                <a:solidFill>
                  <a:srgbClr val="0D042C"/>
                </a:solidFill>
                <a:latin typeface="Trebuchet MS"/>
                <a:cs typeface="Trebuchet MS"/>
              </a:rPr>
              <a:t>President,</a:t>
            </a:r>
            <a:r>
              <a:rPr dirty="0" sz="650" spc="1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-20">
                <a:solidFill>
                  <a:srgbClr val="0D042C"/>
                </a:solidFill>
                <a:latin typeface="Trebuchet MS"/>
                <a:cs typeface="Trebuchet MS"/>
              </a:rPr>
              <a:t>Groq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3365" y="140335"/>
            <a:ext cx="8799195" cy="0"/>
          </a:xfrm>
          <a:custGeom>
            <a:avLst/>
            <a:gdLst/>
            <a:ahLst/>
            <a:cxnLst/>
            <a:rect l="l" t="t" r="r" b="b"/>
            <a:pathLst>
              <a:path w="8799195" h="0">
                <a:moveTo>
                  <a:pt x="0" y="0"/>
                </a:moveTo>
                <a:lnTo>
                  <a:pt x="879898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468274" y="245109"/>
            <a:ext cx="12477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Platform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Trebuchet MS"/>
                <a:cs typeface="Trebuchet MS"/>
              </a:rPr>
              <a:t>Investment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 spc="-10" b="1">
                <a:latin typeface="Trebuchet MS"/>
                <a:cs typeface="Trebuchet MS"/>
              </a:rPr>
              <a:t>Committee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121143" y="3079496"/>
            <a:ext cx="1187450" cy="51117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172085">
              <a:lnSpc>
                <a:spcPct val="103400"/>
              </a:lnSpc>
              <a:spcBef>
                <a:spcPts val="60"/>
              </a:spcBef>
            </a:pPr>
            <a:r>
              <a:rPr dirty="0" sz="950">
                <a:latin typeface="Lucida Console"/>
                <a:cs typeface="Lucida Console"/>
              </a:rPr>
              <a:t>Justin</a:t>
            </a:r>
            <a:r>
              <a:rPr dirty="0" sz="950" spc="55">
                <a:latin typeface="Lucida Console"/>
                <a:cs typeface="Lucida Console"/>
              </a:rPr>
              <a:t> </a:t>
            </a:r>
            <a:r>
              <a:rPr dirty="0" sz="950" spc="-10">
                <a:latin typeface="Lucida Console"/>
                <a:cs typeface="Lucida Console"/>
              </a:rPr>
              <a:t>Lopas </a:t>
            </a:r>
            <a:r>
              <a:rPr dirty="0" sz="750" b="1">
                <a:solidFill>
                  <a:srgbClr val="7827F6"/>
                </a:solidFill>
                <a:latin typeface="Trebuchet MS"/>
                <a:cs typeface="Trebuchet MS"/>
              </a:rPr>
              <a:t>Advisor</a:t>
            </a:r>
            <a:r>
              <a:rPr dirty="0" sz="750" spc="-15" b="1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750" b="1">
                <a:solidFill>
                  <a:srgbClr val="7827F6"/>
                </a:solidFill>
                <a:latin typeface="Trebuchet MS"/>
                <a:cs typeface="Trebuchet MS"/>
              </a:rPr>
              <a:t>to</a:t>
            </a:r>
            <a:r>
              <a:rPr dirty="0" sz="750" spc="20" b="1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750" spc="-10" b="1">
                <a:solidFill>
                  <a:srgbClr val="7827F6"/>
                </a:solidFill>
                <a:latin typeface="Trebuchet MS"/>
                <a:cs typeface="Trebuchet MS"/>
              </a:rPr>
              <a:t>Investment Committee</a:t>
            </a:r>
            <a:endParaRPr sz="7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650" spc="50">
                <a:solidFill>
                  <a:srgbClr val="0D042C"/>
                </a:solidFill>
                <a:latin typeface="Trebuchet MS"/>
                <a:cs typeface="Trebuchet MS"/>
              </a:rPr>
              <a:t>Co-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founder,</a:t>
            </a:r>
            <a:r>
              <a:rPr dirty="0" sz="650" spc="45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COO,</a:t>
            </a:r>
            <a:r>
              <a:rPr dirty="0" sz="650" spc="9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>
                <a:solidFill>
                  <a:srgbClr val="0D042C"/>
                </a:solidFill>
                <a:latin typeface="Trebuchet MS"/>
                <a:cs typeface="Trebuchet MS"/>
              </a:rPr>
              <a:t>Base</a:t>
            </a:r>
            <a:r>
              <a:rPr dirty="0" sz="650" spc="30">
                <a:solidFill>
                  <a:srgbClr val="0D042C"/>
                </a:solidFill>
                <a:latin typeface="Trebuchet MS"/>
                <a:cs typeface="Trebuchet MS"/>
              </a:rPr>
              <a:t> </a:t>
            </a:r>
            <a:r>
              <a:rPr dirty="0" sz="650" spc="-20">
                <a:solidFill>
                  <a:srgbClr val="0D042C"/>
                </a:solidFill>
                <a:latin typeface="Trebuchet MS"/>
                <a:cs typeface="Trebuchet MS"/>
              </a:rPr>
              <a:t>Power</a:t>
            </a:r>
            <a:endParaRPr sz="650">
              <a:latin typeface="Trebuchet MS"/>
              <a:cs typeface="Trebuchet MS"/>
            </a:endParaRPr>
          </a:p>
        </p:txBody>
      </p:sp>
      <p:pic>
        <p:nvPicPr>
          <p:cNvPr id="29" name="object 29" descr="ChatGPT Image Oct 15, 2025 at 09_29_27 AM.png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35241" y="1833117"/>
            <a:ext cx="1205483" cy="1205484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4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365" y="140335"/>
            <a:ext cx="8799195" cy="0"/>
          </a:xfrm>
          <a:custGeom>
            <a:avLst/>
            <a:gdLst/>
            <a:ahLst/>
            <a:cxnLst/>
            <a:rect l="l" t="t" r="r" b="b"/>
            <a:pathLst>
              <a:path w="8799195" h="0">
                <a:moveTo>
                  <a:pt x="0" y="0"/>
                </a:moveTo>
                <a:lnTo>
                  <a:pt x="8798986" y="0"/>
                </a:lnTo>
              </a:path>
            </a:pathLst>
          </a:custGeom>
          <a:ln w="143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722095" y="364202"/>
            <a:ext cx="1687195" cy="2068195"/>
            <a:chOff x="1722095" y="364202"/>
            <a:chExt cx="1687195" cy="20681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2095" y="364202"/>
              <a:ext cx="1687116" cy="206813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53361" y="365886"/>
              <a:ext cx="1630045" cy="2011680"/>
            </a:xfrm>
            <a:custGeom>
              <a:avLst/>
              <a:gdLst/>
              <a:ahLst/>
              <a:cxnLst/>
              <a:rect l="l" t="t" r="r" b="b"/>
              <a:pathLst>
                <a:path w="1630045" h="2011680">
                  <a:moveTo>
                    <a:pt x="1605788" y="0"/>
                  </a:moveTo>
                  <a:lnTo>
                    <a:pt x="23749" y="0"/>
                  </a:lnTo>
                  <a:lnTo>
                    <a:pt x="14519" y="1871"/>
                  </a:lnTo>
                  <a:lnTo>
                    <a:pt x="6969" y="6969"/>
                  </a:lnTo>
                  <a:lnTo>
                    <a:pt x="1871" y="14519"/>
                  </a:lnTo>
                  <a:lnTo>
                    <a:pt x="0" y="23749"/>
                  </a:lnTo>
                  <a:lnTo>
                    <a:pt x="0" y="1987423"/>
                  </a:lnTo>
                  <a:lnTo>
                    <a:pt x="1871" y="1996652"/>
                  </a:lnTo>
                  <a:lnTo>
                    <a:pt x="6969" y="2004202"/>
                  </a:lnTo>
                  <a:lnTo>
                    <a:pt x="14519" y="2009300"/>
                  </a:lnTo>
                  <a:lnTo>
                    <a:pt x="23749" y="2011171"/>
                  </a:lnTo>
                  <a:lnTo>
                    <a:pt x="1605788" y="2011171"/>
                  </a:lnTo>
                  <a:lnTo>
                    <a:pt x="1615017" y="2009300"/>
                  </a:lnTo>
                  <a:lnTo>
                    <a:pt x="1622567" y="2004202"/>
                  </a:lnTo>
                  <a:lnTo>
                    <a:pt x="1627665" y="1996652"/>
                  </a:lnTo>
                  <a:lnTo>
                    <a:pt x="1629537" y="1987423"/>
                  </a:lnTo>
                  <a:lnTo>
                    <a:pt x="1629537" y="23749"/>
                  </a:lnTo>
                  <a:lnTo>
                    <a:pt x="1627665" y="14519"/>
                  </a:lnTo>
                  <a:lnTo>
                    <a:pt x="1622567" y="6969"/>
                  </a:lnTo>
                  <a:lnTo>
                    <a:pt x="1615017" y="1871"/>
                  </a:lnTo>
                  <a:lnTo>
                    <a:pt x="1605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843277" y="1751457"/>
            <a:ext cx="567055" cy="61277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119380">
              <a:lnSpc>
                <a:spcPct val="101800"/>
              </a:lnSpc>
              <a:spcBef>
                <a:spcPts val="80"/>
              </a:spcBef>
            </a:pPr>
            <a:r>
              <a:rPr dirty="0" sz="1100" spc="-20">
                <a:latin typeface="Lucida Console"/>
                <a:cs typeface="Lucida Console"/>
              </a:rPr>
              <a:t>Adam </a:t>
            </a:r>
            <a:r>
              <a:rPr dirty="0" sz="1100" spc="-10">
                <a:latin typeface="Lucida Console"/>
                <a:cs typeface="Lucida Console"/>
              </a:rPr>
              <a:t>Patti</a:t>
            </a:r>
            <a:endParaRPr sz="1100">
              <a:latin typeface="Lucida Console"/>
              <a:cs typeface="Lucida Console"/>
            </a:endParaRPr>
          </a:p>
          <a:p>
            <a:pPr marL="12700" marR="5080">
              <a:lnSpc>
                <a:spcPct val="100000"/>
              </a:lnSpc>
              <a:spcBef>
                <a:spcPts val="35"/>
              </a:spcBef>
            </a:pPr>
            <a:r>
              <a:rPr dirty="0" sz="800" spc="-10">
                <a:latin typeface="Trebuchet MS"/>
                <a:cs typeface="Trebuchet MS"/>
              </a:rPr>
              <a:t>VistaShares </a:t>
            </a:r>
            <a:r>
              <a:rPr dirty="0" sz="800" spc="50">
                <a:latin typeface="Trebuchet MS"/>
                <a:cs typeface="Trebuchet MS"/>
              </a:rPr>
              <a:t>CEO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85511" y="2686784"/>
            <a:ext cx="1685925" cy="2066925"/>
            <a:chOff x="1685511" y="2686784"/>
            <a:chExt cx="1685925" cy="20669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5511" y="2686784"/>
              <a:ext cx="1685609" cy="206662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15770" y="2688336"/>
              <a:ext cx="1630045" cy="2011680"/>
            </a:xfrm>
            <a:custGeom>
              <a:avLst/>
              <a:gdLst/>
              <a:ahLst/>
              <a:cxnLst/>
              <a:rect l="l" t="t" r="r" b="b"/>
              <a:pathLst>
                <a:path w="1630045" h="2011679">
                  <a:moveTo>
                    <a:pt x="1605788" y="0"/>
                  </a:moveTo>
                  <a:lnTo>
                    <a:pt x="23749" y="0"/>
                  </a:lnTo>
                  <a:lnTo>
                    <a:pt x="14519" y="1871"/>
                  </a:lnTo>
                  <a:lnTo>
                    <a:pt x="6969" y="6969"/>
                  </a:lnTo>
                  <a:lnTo>
                    <a:pt x="1871" y="14519"/>
                  </a:lnTo>
                  <a:lnTo>
                    <a:pt x="0" y="23749"/>
                  </a:lnTo>
                  <a:lnTo>
                    <a:pt x="0" y="1987384"/>
                  </a:lnTo>
                  <a:lnTo>
                    <a:pt x="1871" y="1996650"/>
                  </a:lnTo>
                  <a:lnTo>
                    <a:pt x="6969" y="2004220"/>
                  </a:lnTo>
                  <a:lnTo>
                    <a:pt x="14519" y="2009325"/>
                  </a:lnTo>
                  <a:lnTo>
                    <a:pt x="23749" y="2011197"/>
                  </a:lnTo>
                  <a:lnTo>
                    <a:pt x="1605788" y="2011197"/>
                  </a:lnTo>
                  <a:lnTo>
                    <a:pt x="1615017" y="2009325"/>
                  </a:lnTo>
                  <a:lnTo>
                    <a:pt x="1622567" y="2004220"/>
                  </a:lnTo>
                  <a:lnTo>
                    <a:pt x="1627665" y="1996650"/>
                  </a:lnTo>
                  <a:lnTo>
                    <a:pt x="1629537" y="1987384"/>
                  </a:lnTo>
                  <a:lnTo>
                    <a:pt x="1629537" y="23749"/>
                  </a:lnTo>
                  <a:lnTo>
                    <a:pt x="1627665" y="14519"/>
                  </a:lnTo>
                  <a:lnTo>
                    <a:pt x="1622567" y="6969"/>
                  </a:lnTo>
                  <a:lnTo>
                    <a:pt x="1615017" y="1871"/>
                  </a:lnTo>
                  <a:lnTo>
                    <a:pt x="1605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785366" y="4074058"/>
            <a:ext cx="1076960" cy="613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20">
                <a:latin typeface="Lucida Console"/>
                <a:cs typeface="Lucida Console"/>
              </a:rPr>
              <a:t>Mike</a:t>
            </a:r>
            <a:endParaRPr sz="1100">
              <a:latin typeface="Lucida Console"/>
              <a:cs typeface="Lucida Console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100" spc="-10">
                <a:latin typeface="Lucida Console"/>
                <a:cs typeface="Lucida Console"/>
              </a:rPr>
              <a:t>Williamson</a:t>
            </a:r>
            <a:endParaRPr sz="1100">
              <a:latin typeface="Lucida Console"/>
              <a:cs typeface="Lucida Consol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800" spc="-10">
                <a:latin typeface="Trebuchet MS"/>
                <a:cs typeface="Trebuchet MS"/>
              </a:rPr>
              <a:t>VistaShares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latin typeface="Trebuchet MS"/>
                <a:cs typeface="Trebuchet MS"/>
              </a:rPr>
              <a:t>SVP,</a:t>
            </a:r>
            <a:r>
              <a:rPr dirty="0" sz="800" spc="-25">
                <a:latin typeface="Trebuchet MS"/>
                <a:cs typeface="Trebuchet MS"/>
              </a:rPr>
              <a:t> </a:t>
            </a:r>
            <a:r>
              <a:rPr dirty="0" sz="800">
                <a:latin typeface="Trebuchet MS"/>
                <a:cs typeface="Trebuchet MS"/>
              </a:rPr>
              <a:t>Sales</a:t>
            </a:r>
            <a:r>
              <a:rPr dirty="0" sz="800" spc="-10">
                <a:latin typeface="Trebuchet MS"/>
                <a:cs typeface="Trebuchet MS"/>
              </a:rPr>
              <a:t> </a:t>
            </a:r>
            <a:r>
              <a:rPr dirty="0" sz="800" spc="-45">
                <a:latin typeface="Trebuchet MS"/>
                <a:cs typeface="Trebuchet MS"/>
              </a:rPr>
              <a:t>&amp;</a:t>
            </a:r>
            <a:r>
              <a:rPr dirty="0" sz="800" spc="10">
                <a:latin typeface="Trebuchet MS"/>
                <a:cs typeface="Trebuchet MS"/>
              </a:rPr>
              <a:t> </a:t>
            </a:r>
            <a:r>
              <a:rPr dirty="0" sz="800" spc="-10">
                <a:latin typeface="Trebuchet MS"/>
                <a:cs typeface="Trebuchet MS"/>
              </a:rPr>
              <a:t>Marketing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28027" y="364202"/>
            <a:ext cx="1685925" cy="2068195"/>
            <a:chOff x="3528027" y="364202"/>
            <a:chExt cx="1685925" cy="206819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8027" y="364202"/>
              <a:ext cx="1685609" cy="206813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557904" y="365886"/>
              <a:ext cx="1630045" cy="2011680"/>
            </a:xfrm>
            <a:custGeom>
              <a:avLst/>
              <a:gdLst/>
              <a:ahLst/>
              <a:cxnLst/>
              <a:rect l="l" t="t" r="r" b="b"/>
              <a:pathLst>
                <a:path w="1630045" h="2011680">
                  <a:moveTo>
                    <a:pt x="1605788" y="0"/>
                  </a:moveTo>
                  <a:lnTo>
                    <a:pt x="23875" y="0"/>
                  </a:lnTo>
                  <a:lnTo>
                    <a:pt x="14573" y="1871"/>
                  </a:lnTo>
                  <a:lnTo>
                    <a:pt x="6985" y="6969"/>
                  </a:lnTo>
                  <a:lnTo>
                    <a:pt x="1873" y="14519"/>
                  </a:lnTo>
                  <a:lnTo>
                    <a:pt x="0" y="23749"/>
                  </a:lnTo>
                  <a:lnTo>
                    <a:pt x="0" y="1987423"/>
                  </a:lnTo>
                  <a:lnTo>
                    <a:pt x="1873" y="1996652"/>
                  </a:lnTo>
                  <a:lnTo>
                    <a:pt x="6985" y="2004202"/>
                  </a:lnTo>
                  <a:lnTo>
                    <a:pt x="14573" y="2009300"/>
                  </a:lnTo>
                  <a:lnTo>
                    <a:pt x="23875" y="2011171"/>
                  </a:lnTo>
                  <a:lnTo>
                    <a:pt x="1605788" y="2011171"/>
                  </a:lnTo>
                  <a:lnTo>
                    <a:pt x="1615090" y="2009300"/>
                  </a:lnTo>
                  <a:lnTo>
                    <a:pt x="1622679" y="2004202"/>
                  </a:lnTo>
                  <a:lnTo>
                    <a:pt x="1627790" y="1996652"/>
                  </a:lnTo>
                  <a:lnTo>
                    <a:pt x="1629664" y="1987423"/>
                  </a:lnTo>
                  <a:lnTo>
                    <a:pt x="1629664" y="23749"/>
                  </a:lnTo>
                  <a:lnTo>
                    <a:pt x="1627790" y="14519"/>
                  </a:lnTo>
                  <a:lnTo>
                    <a:pt x="1622679" y="6969"/>
                  </a:lnTo>
                  <a:lnTo>
                    <a:pt x="1615090" y="1871"/>
                  </a:lnTo>
                  <a:lnTo>
                    <a:pt x="1605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3614420" y="1751457"/>
            <a:ext cx="622935" cy="61277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dirty="0" sz="1100" spc="-25">
                <a:latin typeface="Lucida Console"/>
                <a:cs typeface="Lucida Console"/>
              </a:rPr>
              <a:t>Jon </a:t>
            </a:r>
            <a:r>
              <a:rPr dirty="0" sz="1100" spc="-10">
                <a:latin typeface="Lucida Console"/>
                <a:cs typeface="Lucida Console"/>
              </a:rPr>
              <a:t>McNeill</a:t>
            </a:r>
            <a:endParaRPr sz="1100">
              <a:latin typeface="Lucida Console"/>
              <a:cs typeface="Lucida Console"/>
            </a:endParaRPr>
          </a:p>
          <a:p>
            <a:pPr marL="12700" marR="60960">
              <a:lnSpc>
                <a:spcPct val="100000"/>
              </a:lnSpc>
              <a:spcBef>
                <a:spcPts val="35"/>
              </a:spcBef>
            </a:pPr>
            <a:r>
              <a:rPr dirty="0" sz="800" spc="-10">
                <a:latin typeface="Trebuchet MS"/>
                <a:cs typeface="Trebuchet MS"/>
              </a:rPr>
              <a:t>VistaShares </a:t>
            </a:r>
            <a:r>
              <a:rPr dirty="0" sz="800" spc="55">
                <a:latin typeface="Trebuchet MS"/>
                <a:cs typeface="Trebuchet MS"/>
              </a:rPr>
              <a:t>Co-</a:t>
            </a:r>
            <a:r>
              <a:rPr dirty="0" sz="800" spc="-10">
                <a:latin typeface="Trebuchet MS"/>
                <a:cs typeface="Trebuchet MS"/>
              </a:rPr>
              <a:t>founder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136859" y="353534"/>
            <a:ext cx="1685925" cy="2068195"/>
            <a:chOff x="7136859" y="353534"/>
            <a:chExt cx="1685925" cy="206819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36859" y="353534"/>
              <a:ext cx="1685609" cy="206813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167118" y="355218"/>
              <a:ext cx="1630045" cy="2011680"/>
            </a:xfrm>
            <a:custGeom>
              <a:avLst/>
              <a:gdLst/>
              <a:ahLst/>
              <a:cxnLst/>
              <a:rect l="l" t="t" r="r" b="b"/>
              <a:pathLst>
                <a:path w="1630045" h="2011680">
                  <a:moveTo>
                    <a:pt x="1605787" y="0"/>
                  </a:moveTo>
                  <a:lnTo>
                    <a:pt x="23875" y="0"/>
                  </a:lnTo>
                  <a:lnTo>
                    <a:pt x="14573" y="1873"/>
                  </a:lnTo>
                  <a:lnTo>
                    <a:pt x="6985" y="6984"/>
                  </a:lnTo>
                  <a:lnTo>
                    <a:pt x="1873" y="14573"/>
                  </a:lnTo>
                  <a:lnTo>
                    <a:pt x="0" y="23875"/>
                  </a:lnTo>
                  <a:lnTo>
                    <a:pt x="0" y="1987422"/>
                  </a:lnTo>
                  <a:lnTo>
                    <a:pt x="1873" y="1996705"/>
                  </a:lnTo>
                  <a:lnTo>
                    <a:pt x="6984" y="2004250"/>
                  </a:lnTo>
                  <a:lnTo>
                    <a:pt x="14573" y="2009318"/>
                  </a:lnTo>
                  <a:lnTo>
                    <a:pt x="23875" y="2011171"/>
                  </a:lnTo>
                  <a:lnTo>
                    <a:pt x="1605787" y="2011171"/>
                  </a:lnTo>
                  <a:lnTo>
                    <a:pt x="1615090" y="2009318"/>
                  </a:lnTo>
                  <a:lnTo>
                    <a:pt x="1622678" y="2004250"/>
                  </a:lnTo>
                  <a:lnTo>
                    <a:pt x="1627790" y="1996705"/>
                  </a:lnTo>
                  <a:lnTo>
                    <a:pt x="1629663" y="1987422"/>
                  </a:lnTo>
                  <a:lnTo>
                    <a:pt x="1629663" y="23875"/>
                  </a:lnTo>
                  <a:lnTo>
                    <a:pt x="1627790" y="14573"/>
                  </a:lnTo>
                  <a:lnTo>
                    <a:pt x="1622678" y="6984"/>
                  </a:lnTo>
                  <a:lnTo>
                    <a:pt x="1615090" y="1873"/>
                  </a:lnTo>
                  <a:lnTo>
                    <a:pt x="16057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7224141" y="1740789"/>
            <a:ext cx="567055" cy="61277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33655">
              <a:lnSpc>
                <a:spcPct val="101800"/>
              </a:lnSpc>
              <a:spcBef>
                <a:spcPts val="80"/>
              </a:spcBef>
            </a:pPr>
            <a:r>
              <a:rPr dirty="0" sz="1100" spc="-10">
                <a:latin typeface="Lucida Console"/>
                <a:cs typeface="Lucida Console"/>
              </a:rPr>
              <a:t>Chris Hutton</a:t>
            </a:r>
            <a:endParaRPr sz="1100">
              <a:latin typeface="Lucida Console"/>
              <a:cs typeface="Lucida Console"/>
            </a:endParaRPr>
          </a:p>
          <a:p>
            <a:pPr marL="12700" marR="5080">
              <a:lnSpc>
                <a:spcPct val="100000"/>
              </a:lnSpc>
              <a:spcBef>
                <a:spcPts val="35"/>
              </a:spcBef>
            </a:pPr>
            <a:r>
              <a:rPr dirty="0" sz="800" spc="-10">
                <a:latin typeface="Trebuchet MS"/>
                <a:cs typeface="Trebuchet MS"/>
              </a:rPr>
              <a:t>VistaShares </a:t>
            </a:r>
            <a:r>
              <a:rPr dirty="0" sz="800" spc="35">
                <a:latin typeface="Trebuchet MS"/>
                <a:cs typeface="Trebuchet MS"/>
              </a:rPr>
              <a:t>CFO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332443" y="364202"/>
            <a:ext cx="1685925" cy="2068195"/>
            <a:chOff x="5332443" y="364202"/>
            <a:chExt cx="1685925" cy="2068195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32443" y="364202"/>
              <a:ext cx="1685609" cy="206813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362575" y="365886"/>
              <a:ext cx="1630045" cy="2011680"/>
            </a:xfrm>
            <a:custGeom>
              <a:avLst/>
              <a:gdLst/>
              <a:ahLst/>
              <a:cxnLst/>
              <a:rect l="l" t="t" r="r" b="b"/>
              <a:pathLst>
                <a:path w="1630045" h="2011680">
                  <a:moveTo>
                    <a:pt x="1605788" y="0"/>
                  </a:moveTo>
                  <a:lnTo>
                    <a:pt x="23875" y="0"/>
                  </a:lnTo>
                  <a:lnTo>
                    <a:pt x="14573" y="1871"/>
                  </a:lnTo>
                  <a:lnTo>
                    <a:pt x="6984" y="6969"/>
                  </a:lnTo>
                  <a:lnTo>
                    <a:pt x="1873" y="14519"/>
                  </a:lnTo>
                  <a:lnTo>
                    <a:pt x="0" y="23749"/>
                  </a:lnTo>
                  <a:lnTo>
                    <a:pt x="0" y="1987423"/>
                  </a:lnTo>
                  <a:lnTo>
                    <a:pt x="1873" y="1996652"/>
                  </a:lnTo>
                  <a:lnTo>
                    <a:pt x="6984" y="2004202"/>
                  </a:lnTo>
                  <a:lnTo>
                    <a:pt x="14573" y="2009300"/>
                  </a:lnTo>
                  <a:lnTo>
                    <a:pt x="23875" y="2011171"/>
                  </a:lnTo>
                  <a:lnTo>
                    <a:pt x="1605788" y="2011171"/>
                  </a:lnTo>
                  <a:lnTo>
                    <a:pt x="1615090" y="2009300"/>
                  </a:lnTo>
                  <a:lnTo>
                    <a:pt x="1622678" y="2004202"/>
                  </a:lnTo>
                  <a:lnTo>
                    <a:pt x="1627790" y="1996652"/>
                  </a:lnTo>
                  <a:lnTo>
                    <a:pt x="1629664" y="1987423"/>
                  </a:lnTo>
                  <a:lnTo>
                    <a:pt x="1629664" y="23749"/>
                  </a:lnTo>
                  <a:lnTo>
                    <a:pt x="1627790" y="14519"/>
                  </a:lnTo>
                  <a:lnTo>
                    <a:pt x="1622678" y="6969"/>
                  </a:lnTo>
                  <a:lnTo>
                    <a:pt x="1615090" y="1871"/>
                  </a:lnTo>
                  <a:lnTo>
                    <a:pt x="1605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5466334" y="1751457"/>
            <a:ext cx="1289050" cy="61277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84835">
              <a:lnSpc>
                <a:spcPct val="101800"/>
              </a:lnSpc>
              <a:spcBef>
                <a:spcPts val="80"/>
              </a:spcBef>
            </a:pPr>
            <a:r>
              <a:rPr dirty="0" sz="1100" spc="-10">
                <a:latin typeface="Lucida Console"/>
                <a:cs typeface="Lucida Console"/>
              </a:rPr>
              <a:t>Robert Whitelaw</a:t>
            </a:r>
            <a:endParaRPr sz="1100">
              <a:latin typeface="Lucida Console"/>
              <a:cs typeface="Lucida Consol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800" spc="-10">
                <a:latin typeface="Trebuchet MS"/>
                <a:cs typeface="Trebuchet MS"/>
              </a:rPr>
              <a:t>VistaShares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latin typeface="Trebuchet MS"/>
                <a:cs typeface="Trebuchet MS"/>
              </a:rPr>
              <a:t>Chief</a:t>
            </a:r>
            <a:r>
              <a:rPr dirty="0" sz="800" spc="10">
                <a:latin typeface="Trebuchet MS"/>
                <a:cs typeface="Trebuchet MS"/>
              </a:rPr>
              <a:t> </a:t>
            </a:r>
            <a:r>
              <a:rPr dirty="0" sz="800">
                <a:latin typeface="Trebuchet MS"/>
                <a:cs typeface="Trebuchet MS"/>
              </a:rPr>
              <a:t>Investment</a:t>
            </a:r>
            <a:r>
              <a:rPr dirty="0" sz="800" spc="-5">
                <a:latin typeface="Trebuchet MS"/>
                <a:cs typeface="Trebuchet MS"/>
              </a:rPr>
              <a:t> </a:t>
            </a:r>
            <a:r>
              <a:rPr dirty="0" sz="800" spc="-10">
                <a:latin typeface="Trebuchet MS"/>
                <a:cs typeface="Trebuchet MS"/>
              </a:rPr>
              <a:t>Strategist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508215" y="2686784"/>
            <a:ext cx="1685925" cy="2066925"/>
            <a:chOff x="3508215" y="2686784"/>
            <a:chExt cx="1685925" cy="2066925"/>
          </a:xfrm>
        </p:grpSpPr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08215" y="2686784"/>
              <a:ext cx="1685609" cy="206662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538473" y="2688336"/>
              <a:ext cx="1630045" cy="2011680"/>
            </a:xfrm>
            <a:custGeom>
              <a:avLst/>
              <a:gdLst/>
              <a:ahLst/>
              <a:cxnLst/>
              <a:rect l="l" t="t" r="r" b="b"/>
              <a:pathLst>
                <a:path w="1630045" h="2011679">
                  <a:moveTo>
                    <a:pt x="1605788" y="0"/>
                  </a:moveTo>
                  <a:lnTo>
                    <a:pt x="23749" y="0"/>
                  </a:lnTo>
                  <a:lnTo>
                    <a:pt x="14466" y="1871"/>
                  </a:lnTo>
                  <a:lnTo>
                    <a:pt x="6921" y="6969"/>
                  </a:lnTo>
                  <a:lnTo>
                    <a:pt x="1853" y="14519"/>
                  </a:lnTo>
                  <a:lnTo>
                    <a:pt x="0" y="23749"/>
                  </a:lnTo>
                  <a:lnTo>
                    <a:pt x="0" y="1987384"/>
                  </a:lnTo>
                  <a:lnTo>
                    <a:pt x="1853" y="1996650"/>
                  </a:lnTo>
                  <a:lnTo>
                    <a:pt x="6921" y="2004220"/>
                  </a:lnTo>
                  <a:lnTo>
                    <a:pt x="14466" y="2009325"/>
                  </a:lnTo>
                  <a:lnTo>
                    <a:pt x="23749" y="2011197"/>
                  </a:lnTo>
                  <a:lnTo>
                    <a:pt x="1605788" y="2011197"/>
                  </a:lnTo>
                  <a:lnTo>
                    <a:pt x="1615017" y="2009325"/>
                  </a:lnTo>
                  <a:lnTo>
                    <a:pt x="1622567" y="2004220"/>
                  </a:lnTo>
                  <a:lnTo>
                    <a:pt x="1627665" y="1996650"/>
                  </a:lnTo>
                  <a:lnTo>
                    <a:pt x="1629537" y="1987384"/>
                  </a:lnTo>
                  <a:lnTo>
                    <a:pt x="1629537" y="23749"/>
                  </a:lnTo>
                  <a:lnTo>
                    <a:pt x="1627665" y="14519"/>
                  </a:lnTo>
                  <a:lnTo>
                    <a:pt x="1622567" y="6969"/>
                  </a:lnTo>
                  <a:lnTo>
                    <a:pt x="1615017" y="1871"/>
                  </a:lnTo>
                  <a:lnTo>
                    <a:pt x="1605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3598290" y="4064609"/>
            <a:ext cx="1305560" cy="61277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dirty="0" sz="1100" spc="-10">
                <a:latin typeface="Lucida Console"/>
                <a:cs typeface="Lucida Console"/>
              </a:rPr>
              <a:t>David Fetherstonhaugh</a:t>
            </a:r>
            <a:endParaRPr sz="1100">
              <a:latin typeface="Lucida Console"/>
              <a:cs typeface="Lucida Consol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800" spc="-10">
                <a:latin typeface="Trebuchet MS"/>
                <a:cs typeface="Trebuchet MS"/>
              </a:rPr>
              <a:t>VistaShares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latin typeface="Trebuchet MS"/>
                <a:cs typeface="Trebuchet MS"/>
              </a:rPr>
              <a:t>SVP, Investment </a:t>
            </a:r>
            <a:r>
              <a:rPr dirty="0" sz="800" spc="-10">
                <a:latin typeface="Trebuchet MS"/>
                <a:cs typeface="Trebuchet MS"/>
              </a:rPr>
              <a:t>Strategist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330919" y="2686784"/>
            <a:ext cx="1685925" cy="2066925"/>
            <a:chOff x="5330919" y="2686784"/>
            <a:chExt cx="1685925" cy="2066925"/>
          </a:xfrm>
        </p:grpSpPr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30919" y="2686784"/>
              <a:ext cx="1685609" cy="206662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361051" y="2688336"/>
              <a:ext cx="1630045" cy="2011680"/>
            </a:xfrm>
            <a:custGeom>
              <a:avLst/>
              <a:gdLst/>
              <a:ahLst/>
              <a:cxnLst/>
              <a:rect l="l" t="t" r="r" b="b"/>
              <a:pathLst>
                <a:path w="1630045" h="2011679">
                  <a:moveTo>
                    <a:pt x="1605788" y="0"/>
                  </a:moveTo>
                  <a:lnTo>
                    <a:pt x="23875" y="0"/>
                  </a:lnTo>
                  <a:lnTo>
                    <a:pt x="14573" y="1871"/>
                  </a:lnTo>
                  <a:lnTo>
                    <a:pt x="6985" y="6969"/>
                  </a:lnTo>
                  <a:lnTo>
                    <a:pt x="1873" y="14519"/>
                  </a:lnTo>
                  <a:lnTo>
                    <a:pt x="0" y="23749"/>
                  </a:lnTo>
                  <a:lnTo>
                    <a:pt x="0" y="1987384"/>
                  </a:lnTo>
                  <a:lnTo>
                    <a:pt x="1873" y="1996650"/>
                  </a:lnTo>
                  <a:lnTo>
                    <a:pt x="6985" y="2004220"/>
                  </a:lnTo>
                  <a:lnTo>
                    <a:pt x="14573" y="2009325"/>
                  </a:lnTo>
                  <a:lnTo>
                    <a:pt x="23875" y="2011197"/>
                  </a:lnTo>
                  <a:lnTo>
                    <a:pt x="1605788" y="2011197"/>
                  </a:lnTo>
                  <a:lnTo>
                    <a:pt x="1615090" y="2009325"/>
                  </a:lnTo>
                  <a:lnTo>
                    <a:pt x="1622678" y="2004220"/>
                  </a:lnTo>
                  <a:lnTo>
                    <a:pt x="1627790" y="1996650"/>
                  </a:lnTo>
                  <a:lnTo>
                    <a:pt x="1629664" y="1987384"/>
                  </a:lnTo>
                  <a:lnTo>
                    <a:pt x="1629664" y="23749"/>
                  </a:lnTo>
                  <a:lnTo>
                    <a:pt x="1627790" y="14519"/>
                  </a:lnTo>
                  <a:lnTo>
                    <a:pt x="1622678" y="6969"/>
                  </a:lnTo>
                  <a:lnTo>
                    <a:pt x="1615090" y="1871"/>
                  </a:lnTo>
                  <a:lnTo>
                    <a:pt x="1605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Sunny-Madra-1-300x300.png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4904" y="2725788"/>
              <a:ext cx="1403223" cy="1293875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5423661" y="4065523"/>
            <a:ext cx="1377950" cy="59817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930275">
              <a:lnSpc>
                <a:spcPct val="101800"/>
              </a:lnSpc>
              <a:spcBef>
                <a:spcPts val="80"/>
              </a:spcBef>
            </a:pPr>
            <a:r>
              <a:rPr dirty="0" sz="1100" spc="-10">
                <a:latin typeface="Lucida Console"/>
                <a:cs typeface="Lucida Console"/>
              </a:rPr>
              <a:t>Sunny Madra</a:t>
            </a:r>
            <a:endParaRPr sz="1100">
              <a:latin typeface="Lucida Console"/>
              <a:cs typeface="Lucida Consol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800" spc="-10">
                <a:latin typeface="Trebuchet MS"/>
                <a:cs typeface="Trebuchet MS"/>
              </a:rPr>
              <a:t>VistaShares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700">
                <a:latin typeface="Trebuchet MS"/>
                <a:cs typeface="Trebuchet MS"/>
              </a:rPr>
              <a:t>Advisor</a:t>
            </a:r>
            <a:r>
              <a:rPr dirty="0" sz="700" spc="-5">
                <a:latin typeface="Trebuchet MS"/>
                <a:cs typeface="Trebuchet MS"/>
              </a:rPr>
              <a:t> </a:t>
            </a:r>
            <a:r>
              <a:rPr dirty="0" sz="700">
                <a:latin typeface="Trebuchet MS"/>
                <a:cs typeface="Trebuchet MS"/>
              </a:rPr>
              <a:t>to</a:t>
            </a:r>
            <a:r>
              <a:rPr dirty="0" sz="700" spc="-15">
                <a:latin typeface="Trebuchet MS"/>
                <a:cs typeface="Trebuchet MS"/>
              </a:rPr>
              <a:t> </a:t>
            </a:r>
            <a:r>
              <a:rPr dirty="0" sz="700">
                <a:latin typeface="Trebuchet MS"/>
                <a:cs typeface="Trebuchet MS"/>
              </a:rPr>
              <a:t>Investment</a:t>
            </a:r>
            <a:r>
              <a:rPr dirty="0" sz="700" spc="20">
                <a:latin typeface="Trebuchet MS"/>
                <a:cs typeface="Trebuchet MS"/>
              </a:rPr>
              <a:t> </a:t>
            </a:r>
            <a:r>
              <a:rPr dirty="0" sz="700" spc="-10">
                <a:latin typeface="Trebuchet MS"/>
                <a:cs typeface="Trebuchet MS"/>
              </a:rPr>
              <a:t>Committee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32" name="object 3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Team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468274" y="245109"/>
            <a:ext cx="459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Platform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20" b="1">
                <a:latin typeface="Trebuchet MS"/>
                <a:cs typeface="Trebuchet MS"/>
              </a:rPr>
              <a:t>Team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4" name="object 34" descr="Adam-Patti-300x300.png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44420" y="412495"/>
            <a:ext cx="1403222" cy="1293876"/>
          </a:xfrm>
          <a:prstGeom prst="rect">
            <a:avLst/>
          </a:prstGeom>
        </p:spPr>
      </p:pic>
      <p:pic>
        <p:nvPicPr>
          <p:cNvPr id="35" name="object 35" descr="RobertWhitelaw.pn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475859" y="410972"/>
            <a:ext cx="1404873" cy="1295400"/>
          </a:xfrm>
          <a:prstGeom prst="rect">
            <a:avLst/>
          </a:prstGeom>
        </p:spPr>
      </p:pic>
      <p:pic>
        <p:nvPicPr>
          <p:cNvPr id="36" name="object 36" descr="jonmcneill.pn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21785" y="375538"/>
            <a:ext cx="1443227" cy="1330833"/>
          </a:xfrm>
          <a:prstGeom prst="rect">
            <a:avLst/>
          </a:prstGeom>
        </p:spPr>
      </p:pic>
      <p:pic>
        <p:nvPicPr>
          <p:cNvPr id="37" name="object 37" descr="Chris-Hutton-300x300.png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51065" y="382015"/>
            <a:ext cx="1403223" cy="1293876"/>
          </a:xfrm>
          <a:prstGeom prst="rect">
            <a:avLst/>
          </a:prstGeom>
        </p:spPr>
      </p:pic>
      <p:pic>
        <p:nvPicPr>
          <p:cNvPr id="38" name="object 38" descr="Mike-Williamson-300x300.pn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810385" y="2736976"/>
            <a:ext cx="1410715" cy="1300861"/>
          </a:xfrm>
          <a:prstGeom prst="rect">
            <a:avLst/>
          </a:prstGeom>
        </p:spPr>
      </p:pic>
      <p:pic>
        <p:nvPicPr>
          <p:cNvPr id="39" name="object 39" descr="A purple and black logo  Description automatically generated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31825" y="4849786"/>
            <a:ext cx="194487" cy="161544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7153623" y="2686784"/>
            <a:ext cx="1685925" cy="2066925"/>
            <a:chOff x="7153623" y="2686784"/>
            <a:chExt cx="1685925" cy="2066925"/>
          </a:xfrm>
        </p:grpSpPr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3623" y="2686784"/>
              <a:ext cx="1685609" cy="206662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183754" y="2688336"/>
              <a:ext cx="1630045" cy="2011680"/>
            </a:xfrm>
            <a:custGeom>
              <a:avLst/>
              <a:gdLst/>
              <a:ahLst/>
              <a:cxnLst/>
              <a:rect l="l" t="t" r="r" b="b"/>
              <a:pathLst>
                <a:path w="1630045" h="2011679">
                  <a:moveTo>
                    <a:pt x="1605788" y="0"/>
                  </a:moveTo>
                  <a:lnTo>
                    <a:pt x="23875" y="0"/>
                  </a:lnTo>
                  <a:lnTo>
                    <a:pt x="14573" y="1871"/>
                  </a:lnTo>
                  <a:lnTo>
                    <a:pt x="6985" y="6969"/>
                  </a:lnTo>
                  <a:lnTo>
                    <a:pt x="1873" y="14519"/>
                  </a:lnTo>
                  <a:lnTo>
                    <a:pt x="0" y="23749"/>
                  </a:lnTo>
                  <a:lnTo>
                    <a:pt x="0" y="1987384"/>
                  </a:lnTo>
                  <a:lnTo>
                    <a:pt x="1873" y="1996650"/>
                  </a:lnTo>
                  <a:lnTo>
                    <a:pt x="6985" y="2004220"/>
                  </a:lnTo>
                  <a:lnTo>
                    <a:pt x="14573" y="2009325"/>
                  </a:lnTo>
                  <a:lnTo>
                    <a:pt x="23875" y="2011197"/>
                  </a:lnTo>
                  <a:lnTo>
                    <a:pt x="1605788" y="2011197"/>
                  </a:lnTo>
                  <a:lnTo>
                    <a:pt x="1615090" y="2009325"/>
                  </a:lnTo>
                  <a:lnTo>
                    <a:pt x="1622678" y="2004220"/>
                  </a:lnTo>
                  <a:lnTo>
                    <a:pt x="1627790" y="1996650"/>
                  </a:lnTo>
                  <a:lnTo>
                    <a:pt x="1629664" y="1987384"/>
                  </a:lnTo>
                  <a:lnTo>
                    <a:pt x="1629664" y="23749"/>
                  </a:lnTo>
                  <a:lnTo>
                    <a:pt x="1627790" y="14519"/>
                  </a:lnTo>
                  <a:lnTo>
                    <a:pt x="1622678" y="6969"/>
                  </a:lnTo>
                  <a:lnTo>
                    <a:pt x="1615090" y="1871"/>
                  </a:lnTo>
                  <a:lnTo>
                    <a:pt x="1605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7248906" y="4052722"/>
            <a:ext cx="1377950" cy="60642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100" spc="-10">
                <a:latin typeface="Lucida Console"/>
                <a:cs typeface="Lucida Console"/>
              </a:rPr>
              <a:t>Justin</a:t>
            </a:r>
            <a:endParaRPr sz="1100">
              <a:latin typeface="Lucida Console"/>
              <a:cs typeface="Lucida Console"/>
            </a:endParaRPr>
          </a:p>
          <a:p>
            <a:pPr marL="12700">
              <a:lnSpc>
                <a:spcPts val="1315"/>
              </a:lnSpc>
              <a:spcBef>
                <a:spcPts val="70"/>
              </a:spcBef>
            </a:pPr>
            <a:r>
              <a:rPr dirty="0" sz="1100" spc="-10">
                <a:latin typeface="Arial"/>
                <a:cs typeface="Arial"/>
              </a:rPr>
              <a:t>Lopas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dirty="0" sz="800" spc="-10">
                <a:latin typeface="Trebuchet MS"/>
                <a:cs typeface="Trebuchet MS"/>
              </a:rPr>
              <a:t>VistaShares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700">
                <a:latin typeface="Trebuchet MS"/>
                <a:cs typeface="Trebuchet MS"/>
              </a:rPr>
              <a:t>Advisor</a:t>
            </a:r>
            <a:r>
              <a:rPr dirty="0" sz="700" spc="-5">
                <a:latin typeface="Trebuchet MS"/>
                <a:cs typeface="Trebuchet MS"/>
              </a:rPr>
              <a:t> </a:t>
            </a:r>
            <a:r>
              <a:rPr dirty="0" sz="700">
                <a:latin typeface="Trebuchet MS"/>
                <a:cs typeface="Trebuchet MS"/>
              </a:rPr>
              <a:t>to</a:t>
            </a:r>
            <a:r>
              <a:rPr dirty="0" sz="700" spc="-15">
                <a:latin typeface="Trebuchet MS"/>
                <a:cs typeface="Trebuchet MS"/>
              </a:rPr>
              <a:t> </a:t>
            </a:r>
            <a:r>
              <a:rPr dirty="0" sz="700">
                <a:latin typeface="Trebuchet MS"/>
                <a:cs typeface="Trebuchet MS"/>
              </a:rPr>
              <a:t>Investment</a:t>
            </a:r>
            <a:r>
              <a:rPr dirty="0" sz="700" spc="20">
                <a:latin typeface="Trebuchet MS"/>
                <a:cs typeface="Trebuchet MS"/>
              </a:rPr>
              <a:t> </a:t>
            </a:r>
            <a:r>
              <a:rPr dirty="0" sz="700" spc="-10">
                <a:latin typeface="Trebuchet MS"/>
                <a:cs typeface="Trebuchet MS"/>
              </a:rPr>
              <a:t>Committee</a:t>
            </a:r>
            <a:endParaRPr sz="700">
              <a:latin typeface="Trebuchet MS"/>
              <a:cs typeface="Trebuchet MS"/>
            </a:endParaRPr>
          </a:p>
        </p:txBody>
      </p:sp>
      <p:pic>
        <p:nvPicPr>
          <p:cNvPr id="44" name="object 44" descr="ChatGPT Image Oct 15, 2025 at 09_29_27 AM.png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270242" y="2711488"/>
            <a:ext cx="1403223" cy="1293850"/>
          </a:xfrm>
          <a:prstGeom prst="rect">
            <a:avLst/>
          </a:prstGeom>
        </p:spPr>
      </p:pic>
      <p:pic>
        <p:nvPicPr>
          <p:cNvPr id="45" name="object 45" descr="David-headshot_updated-300x300.png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620642" y="2744749"/>
            <a:ext cx="1403223" cy="1320672"/>
          </a:xfrm>
          <a:prstGeom prst="rect">
            <a:avLst/>
          </a:prstGeom>
        </p:spPr>
      </p:pic>
      <p:sp>
        <p:nvSpPr>
          <p:cNvPr id="46" name="object 4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 spc="-50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08736" y="1512189"/>
            <a:ext cx="7063105" cy="1946275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38100" marR="30480">
              <a:lnSpc>
                <a:spcPct val="90000"/>
              </a:lnSpc>
              <a:spcBef>
                <a:spcPts val="640"/>
              </a:spcBef>
            </a:pPr>
            <a:r>
              <a:rPr dirty="0" sz="4500">
                <a:solidFill>
                  <a:srgbClr val="FFFFFF"/>
                </a:solidFill>
              </a:rPr>
              <a:t>GAIN</a:t>
            </a:r>
            <a:r>
              <a:rPr dirty="0" sz="4500" spc="135">
                <a:solidFill>
                  <a:srgbClr val="FFFFFF"/>
                </a:solidFill>
              </a:rPr>
              <a:t> </a:t>
            </a:r>
            <a:r>
              <a:rPr dirty="0" sz="4500">
                <a:solidFill>
                  <a:srgbClr val="FFFFFF"/>
                </a:solidFill>
              </a:rPr>
              <a:t>EXPOSURE</a:t>
            </a:r>
            <a:r>
              <a:rPr dirty="0" sz="4500" spc="110">
                <a:solidFill>
                  <a:srgbClr val="FFFFFF"/>
                </a:solidFill>
              </a:rPr>
              <a:t> </a:t>
            </a:r>
            <a:r>
              <a:rPr dirty="0" sz="4500">
                <a:solidFill>
                  <a:srgbClr val="FFFFFF"/>
                </a:solidFill>
              </a:rPr>
              <a:t>TO</a:t>
            </a:r>
            <a:r>
              <a:rPr dirty="0" sz="4500" spc="175">
                <a:solidFill>
                  <a:srgbClr val="FFFFFF"/>
                </a:solidFill>
              </a:rPr>
              <a:t> </a:t>
            </a:r>
            <a:r>
              <a:rPr dirty="0" sz="4500" spc="-25">
                <a:solidFill>
                  <a:srgbClr val="FFFFFF"/>
                </a:solidFill>
              </a:rPr>
              <a:t>THE </a:t>
            </a:r>
            <a:r>
              <a:rPr dirty="0" sz="4500" spc="-10">
                <a:solidFill>
                  <a:srgbClr val="FFFFFF"/>
                </a:solidFill>
              </a:rPr>
              <a:t>ELECTRIFICATION SUPERCYCLE</a:t>
            </a:r>
            <a:r>
              <a:rPr dirty="0" baseline="25000" sz="4500" spc="-15">
                <a:solidFill>
                  <a:srgbClr val="FFFFFF"/>
                </a:solidFill>
              </a:rPr>
              <a:t>®</a:t>
            </a:r>
            <a:endParaRPr baseline="25000" sz="4500"/>
          </a:p>
        </p:txBody>
      </p:sp>
      <p:sp>
        <p:nvSpPr>
          <p:cNvPr id="3" name="object 3"/>
          <p:cNvSpPr txBox="1"/>
          <p:nvPr/>
        </p:nvSpPr>
        <p:spPr>
          <a:xfrm>
            <a:off x="8767698" y="4783328"/>
            <a:ext cx="89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4136" y="245109"/>
            <a:ext cx="6838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FFFFFF"/>
                </a:solidFill>
                <a:latin typeface="Trebuchet MS"/>
                <a:cs typeface="Trebuchet MS"/>
              </a:rPr>
              <a:t>Platform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solidFill>
                  <a:srgbClr val="FFFFFF"/>
                </a:solidFill>
                <a:latin typeface="Trebuchet MS"/>
                <a:cs typeface="Trebuchet MS"/>
              </a:rPr>
              <a:t>Introduction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3365" y="133184"/>
            <a:ext cx="8799195" cy="4808220"/>
            <a:chOff x="113365" y="133184"/>
            <a:chExt cx="8799195" cy="4808220"/>
          </a:xfrm>
        </p:grpSpPr>
        <p:sp>
          <p:nvSpPr>
            <p:cNvPr id="6" name="object 6"/>
            <p:cNvSpPr/>
            <p:nvPr/>
          </p:nvSpPr>
          <p:spPr>
            <a:xfrm>
              <a:off x="113365" y="140335"/>
              <a:ext cx="8799195" cy="0"/>
            </a:xfrm>
            <a:custGeom>
              <a:avLst/>
              <a:gdLst/>
              <a:ahLst/>
              <a:cxnLst/>
              <a:rect l="l" t="t" r="r" b="b"/>
              <a:pathLst>
                <a:path w="8799195" h="0">
                  <a:moveTo>
                    <a:pt x="0" y="0"/>
                  </a:moveTo>
                  <a:lnTo>
                    <a:pt x="8798986" y="0"/>
                  </a:lnTo>
                </a:path>
              </a:pathLst>
            </a:custGeom>
            <a:ln w="143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A white and purple logo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825" y="4729378"/>
              <a:ext cx="1264259" cy="2118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8274" y="245109"/>
            <a:ext cx="9112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Electrification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Trebuchet MS"/>
                <a:cs typeface="Trebuchet MS"/>
              </a:rPr>
              <a:t>Investment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 spc="-20" b="1">
                <a:latin typeface="Trebuchet MS"/>
                <a:cs typeface="Trebuchet MS"/>
              </a:rPr>
              <a:t>Case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25627" y="778510"/>
            <a:ext cx="2855595" cy="17322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Energy</a:t>
            </a:r>
            <a:r>
              <a:rPr dirty="0" sz="2800" spc="80"/>
              <a:t> </a:t>
            </a:r>
            <a:r>
              <a:rPr dirty="0" sz="2800"/>
              <a:t>is</a:t>
            </a:r>
            <a:r>
              <a:rPr dirty="0" sz="2800" spc="100"/>
              <a:t> </a:t>
            </a:r>
            <a:r>
              <a:rPr dirty="0" sz="2800" spc="-25"/>
              <a:t>the </a:t>
            </a:r>
            <a:r>
              <a:rPr dirty="0" sz="2800"/>
              <a:t>driving</a:t>
            </a:r>
            <a:r>
              <a:rPr dirty="0" sz="2800" spc="120"/>
              <a:t> </a:t>
            </a:r>
            <a:r>
              <a:rPr dirty="0" sz="2800" spc="-10"/>
              <a:t>force </a:t>
            </a:r>
            <a:r>
              <a:rPr dirty="0" sz="2800"/>
              <a:t>of</a:t>
            </a:r>
            <a:r>
              <a:rPr dirty="0" sz="2800" spc="65"/>
              <a:t> </a:t>
            </a:r>
            <a:r>
              <a:rPr dirty="0" sz="2800"/>
              <a:t>GDP</a:t>
            </a:r>
            <a:r>
              <a:rPr dirty="0" sz="2800" spc="60"/>
              <a:t> </a:t>
            </a:r>
            <a:r>
              <a:rPr dirty="0" sz="2800" spc="-50"/>
              <a:t>&amp; </a:t>
            </a:r>
            <a:r>
              <a:rPr dirty="0" sz="2800" spc="-10"/>
              <a:t>Economies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254609" y="2621660"/>
            <a:ext cx="2914650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rebuchet MS"/>
                <a:cs typeface="Trebuchet MS"/>
              </a:rPr>
              <a:t>AI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marks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a </a:t>
            </a:r>
            <a:r>
              <a:rPr dirty="0" sz="1000">
                <a:latin typeface="Trebuchet MS"/>
                <a:cs typeface="Trebuchet MS"/>
              </a:rPr>
              <a:t>seismic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shift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in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how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humans</a:t>
            </a:r>
            <a:r>
              <a:rPr dirty="0" sz="1000" spc="1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interact with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technology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 spc="350">
                <a:latin typeface="Trebuchet MS"/>
                <a:cs typeface="Trebuchet MS"/>
              </a:rPr>
              <a:t>—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but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its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foundation is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power. </a:t>
            </a:r>
            <a:r>
              <a:rPr dirty="0" sz="1000" spc="55">
                <a:latin typeface="Trebuchet MS"/>
                <a:cs typeface="Trebuchet MS"/>
              </a:rPr>
              <a:t>No </a:t>
            </a:r>
            <a:r>
              <a:rPr dirty="0" sz="1000">
                <a:latin typeface="Trebuchet MS"/>
                <a:cs typeface="Trebuchet MS"/>
              </a:rPr>
              <a:t>country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has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ever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grown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rich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without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abundant energy,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and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the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data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proves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70">
                <a:latin typeface="Trebuchet MS"/>
                <a:cs typeface="Trebuchet MS"/>
              </a:rPr>
              <a:t>it: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there </a:t>
            </a:r>
            <a:r>
              <a:rPr dirty="0" sz="1000" spc="-35">
                <a:latin typeface="Trebuchet MS"/>
                <a:cs typeface="Trebuchet MS"/>
              </a:rPr>
              <a:t>are </a:t>
            </a:r>
            <a:r>
              <a:rPr dirty="0" sz="1000">
                <a:latin typeface="Trebuchet MS"/>
                <a:cs typeface="Trebuchet MS"/>
              </a:rPr>
              <a:t>no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low-</a:t>
            </a:r>
            <a:r>
              <a:rPr dirty="0" sz="1000" spc="-10">
                <a:latin typeface="Trebuchet MS"/>
                <a:cs typeface="Trebuchet MS"/>
              </a:rPr>
              <a:t>energy,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rich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nations.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Trebuchet MS"/>
              <a:cs typeface="Trebuchet MS"/>
            </a:endParaRPr>
          </a:p>
          <a:p>
            <a:pPr marL="12700" marR="26034">
              <a:lnSpc>
                <a:spcPct val="100000"/>
              </a:lnSpc>
              <a:spcBef>
                <a:spcPts val="5"/>
              </a:spcBef>
            </a:pPr>
            <a:r>
              <a:rPr dirty="0" sz="1000" spc="70">
                <a:latin typeface="Trebuchet MS"/>
                <a:cs typeface="Trebuchet MS"/>
              </a:rPr>
              <a:t>As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AI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adoption </a:t>
            </a:r>
            <a:r>
              <a:rPr dirty="0" sz="1000" spc="-25">
                <a:latin typeface="Trebuchet MS"/>
                <a:cs typeface="Trebuchet MS"/>
              </a:rPr>
              <a:t>accelerates,</a:t>
            </a:r>
            <a:r>
              <a:rPr dirty="0" sz="1000" spc="3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electricity</a:t>
            </a:r>
            <a:r>
              <a:rPr dirty="0" sz="1000" spc="2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becomes</a:t>
            </a:r>
            <a:r>
              <a:rPr dirty="0" sz="1000" spc="50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the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new</a:t>
            </a:r>
            <a:r>
              <a:rPr dirty="0" sz="1000" spc="-25">
                <a:latin typeface="Trebuchet MS"/>
                <a:cs typeface="Trebuchet MS"/>
              </a:rPr>
              <a:t> limiting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factor.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Every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model,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data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center, </a:t>
            </a:r>
            <a:r>
              <a:rPr dirty="0" sz="1000">
                <a:latin typeface="Trebuchet MS"/>
                <a:cs typeface="Trebuchet MS"/>
              </a:rPr>
              <a:t>and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chip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adds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pressure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to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the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35">
                <a:latin typeface="Trebuchet MS"/>
                <a:cs typeface="Trebuchet MS"/>
              </a:rPr>
              <a:t>grid.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The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AI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boom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is, </a:t>
            </a:r>
            <a:r>
              <a:rPr dirty="0" sz="1000" spc="-20">
                <a:latin typeface="Trebuchet MS"/>
                <a:cs typeface="Trebuchet MS"/>
              </a:rPr>
              <a:t>at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its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core,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an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energy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supercycle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350">
                <a:latin typeface="Trebuchet MS"/>
                <a:cs typeface="Trebuchet MS"/>
              </a:rPr>
              <a:t>—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linking </a:t>
            </a:r>
            <a:r>
              <a:rPr dirty="0" sz="1000" spc="-30">
                <a:latin typeface="Trebuchet MS"/>
                <a:cs typeface="Trebuchet MS"/>
              </a:rPr>
              <a:t>intelligence,</a:t>
            </a:r>
            <a:r>
              <a:rPr dirty="0" sz="1000" spc="1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infrastructure,</a:t>
            </a:r>
            <a:r>
              <a:rPr dirty="0" sz="1000" spc="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and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prosperity.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5" name="object 5" descr="SLIDE 7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93614" y="1001446"/>
            <a:ext cx="4920147" cy="361193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75031" y="4453839"/>
            <a:ext cx="269811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Source: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70">
                <a:solidFill>
                  <a:srgbClr val="B7B7B7"/>
                </a:solidFill>
                <a:latin typeface="Trebuchet MS"/>
                <a:cs typeface="Trebuchet MS"/>
              </a:rPr>
              <a:t>US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Energy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Information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Administration,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World</a:t>
            </a:r>
            <a:r>
              <a:rPr dirty="0" sz="800" spc="-3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Bank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(2021)</a:t>
            </a:r>
            <a:r>
              <a:rPr dirty="0" sz="800" spc="145">
                <a:solidFill>
                  <a:srgbClr val="B7B7B7"/>
                </a:solidFill>
                <a:latin typeface="Trebuchet MS"/>
                <a:cs typeface="Trebuchet MS"/>
              </a:rPr>
              <a:t> 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R²=0.8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8274" y="245109"/>
            <a:ext cx="9112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Electrification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Trebuchet MS"/>
                <a:cs typeface="Trebuchet MS"/>
              </a:rPr>
              <a:t>Investment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 spc="-20" b="1">
                <a:latin typeface="Trebuchet MS"/>
                <a:cs typeface="Trebuchet MS"/>
              </a:rPr>
              <a:t>Case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/>
              <a:t>US</a:t>
            </a:r>
            <a:r>
              <a:rPr dirty="0" spc="55"/>
              <a:t> </a:t>
            </a:r>
            <a:r>
              <a:rPr dirty="0" spc="-10"/>
              <a:t>electricity </a:t>
            </a:r>
            <a:r>
              <a:rPr dirty="0"/>
              <a:t>prices</a:t>
            </a:r>
            <a:r>
              <a:rPr dirty="0" spc="85"/>
              <a:t> </a:t>
            </a:r>
            <a:r>
              <a:rPr dirty="0"/>
              <a:t>are</a:t>
            </a:r>
            <a:r>
              <a:rPr dirty="0" spc="105"/>
              <a:t> </a:t>
            </a:r>
            <a:r>
              <a:rPr dirty="0" spc="-10"/>
              <a:t>already </a:t>
            </a:r>
            <a:r>
              <a:rPr dirty="0"/>
              <a:t>under</a:t>
            </a:r>
            <a:r>
              <a:rPr dirty="0" spc="100"/>
              <a:t> </a:t>
            </a:r>
            <a:r>
              <a:rPr dirty="0" spc="-10"/>
              <a:t>pressure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5627" y="2245232"/>
            <a:ext cx="3850004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Trebuchet MS"/>
                <a:cs typeface="Trebuchet MS"/>
              </a:rPr>
              <a:t>Cheap,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and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abundant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energy;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the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driving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force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of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a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productive </a:t>
            </a:r>
            <a:r>
              <a:rPr dirty="0" sz="1000">
                <a:latin typeface="Trebuchet MS"/>
                <a:cs typeface="Trebuchet MS"/>
              </a:rPr>
              <a:t>economy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is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starting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to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show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very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early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cracks.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There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needs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to</a:t>
            </a:r>
            <a:r>
              <a:rPr dirty="0" sz="1000" spc="-25">
                <a:latin typeface="Trebuchet MS"/>
                <a:cs typeface="Trebuchet MS"/>
              </a:rPr>
              <a:t> be </a:t>
            </a:r>
            <a:r>
              <a:rPr dirty="0" sz="1000">
                <a:latin typeface="Trebuchet MS"/>
                <a:cs typeface="Trebuchet MS"/>
              </a:rPr>
              <a:t>heavy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investment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in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the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90">
                <a:latin typeface="Trebuchet MS"/>
                <a:cs typeface="Trebuchet MS"/>
              </a:rPr>
              <a:t>US</a:t>
            </a:r>
            <a:r>
              <a:rPr dirty="0" sz="1000" spc="-6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infrastructure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to</a:t>
            </a:r>
            <a:r>
              <a:rPr dirty="0" sz="1000" spc="-6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reverse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this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35">
                <a:latin typeface="Trebuchet MS"/>
                <a:cs typeface="Trebuchet MS"/>
              </a:rPr>
              <a:t>trend,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and </a:t>
            </a:r>
            <a:r>
              <a:rPr dirty="0" sz="1000" spc="-10">
                <a:latin typeface="Trebuchet MS"/>
                <a:cs typeface="Trebuchet MS"/>
              </a:rPr>
              <a:t>capture</a:t>
            </a:r>
            <a:r>
              <a:rPr dirty="0" sz="1000" spc="-6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the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related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productivity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gains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5" name="object 5" descr="SLIDE 1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3613" y="372920"/>
            <a:ext cx="5055235" cy="467067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10692" y="4437379"/>
            <a:ext cx="11817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Soure:</a:t>
            </a:r>
            <a:r>
              <a:rPr dirty="0" sz="800" spc="-5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Brian</a:t>
            </a:r>
            <a:r>
              <a:rPr dirty="0" sz="800" spc="-3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Potter,</a:t>
            </a:r>
            <a:r>
              <a:rPr dirty="0" sz="800" spc="-5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FRED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8274" y="245109"/>
            <a:ext cx="9112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Electrification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Trebuchet MS"/>
                <a:cs typeface="Trebuchet MS"/>
              </a:rPr>
              <a:t>Investment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 spc="-20" b="1">
                <a:latin typeface="Trebuchet MS"/>
                <a:cs typeface="Trebuchet MS"/>
              </a:rPr>
              <a:t>Case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24713" y="778510"/>
            <a:ext cx="2851150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Demand</a:t>
            </a:r>
            <a:r>
              <a:rPr dirty="0" sz="2800" spc="80"/>
              <a:t> </a:t>
            </a:r>
            <a:r>
              <a:rPr dirty="0" sz="2800"/>
              <a:t>is</a:t>
            </a:r>
            <a:r>
              <a:rPr dirty="0" sz="2800" spc="100"/>
              <a:t> </a:t>
            </a:r>
            <a:r>
              <a:rPr dirty="0" sz="2800" spc="-25"/>
              <a:t>set </a:t>
            </a:r>
            <a:r>
              <a:rPr dirty="0" sz="2800"/>
              <a:t>to</a:t>
            </a:r>
            <a:r>
              <a:rPr dirty="0" sz="2800" spc="55"/>
              <a:t> </a:t>
            </a:r>
            <a:r>
              <a:rPr dirty="0" sz="2800" spc="-10"/>
              <a:t>skyrocket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324713" y="1937765"/>
            <a:ext cx="262890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rebuchet MS"/>
                <a:cs typeface="Trebuchet MS"/>
              </a:rPr>
              <a:t>Generation</a:t>
            </a:r>
            <a:r>
              <a:rPr dirty="0" sz="1000" spc="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demands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35">
                <a:latin typeface="Trebuchet MS"/>
                <a:cs typeface="Trebuchet MS"/>
              </a:rPr>
              <a:t>are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increasing,</a:t>
            </a:r>
            <a:r>
              <a:rPr dirty="0" sz="1000" spc="1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driven </a:t>
            </a:r>
            <a:r>
              <a:rPr dirty="0" sz="1000" spc="-25">
                <a:latin typeface="Trebuchet MS"/>
                <a:cs typeface="Trebuchet MS"/>
              </a:rPr>
              <a:t>by </a:t>
            </a:r>
            <a:r>
              <a:rPr dirty="0" sz="1000">
                <a:latin typeface="Trebuchet MS"/>
                <a:cs typeface="Trebuchet MS"/>
              </a:rPr>
              <a:t>the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need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for</a:t>
            </a:r>
            <a:r>
              <a:rPr dirty="0" sz="1000" spc="-6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ever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increasing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amounts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of </a:t>
            </a:r>
            <a:r>
              <a:rPr dirty="0" sz="1000">
                <a:latin typeface="Trebuchet MS"/>
                <a:cs typeface="Trebuchet MS"/>
              </a:rPr>
              <a:t>compute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and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infrastructure</a:t>
            </a:r>
            <a:r>
              <a:rPr dirty="0" sz="1000" spc="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for</a:t>
            </a:r>
            <a:r>
              <a:rPr dirty="0" sz="1000" spc="-25">
                <a:latin typeface="Trebuchet MS"/>
                <a:cs typeface="Trebuchet MS"/>
              </a:rPr>
              <a:t> new </a:t>
            </a:r>
            <a:r>
              <a:rPr dirty="0" sz="1000" spc="-10">
                <a:latin typeface="Trebuchet MS"/>
                <a:cs typeface="Trebuchet MS"/>
              </a:rPr>
              <a:t>technologies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713" y="3112109"/>
            <a:ext cx="2692400" cy="148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Notes: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Demand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forecast is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an aggregate</a:t>
            </a:r>
            <a:r>
              <a:rPr dirty="0" sz="800" spc="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of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multiple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industry</a:t>
            </a:r>
            <a:r>
              <a:rPr dirty="0" sz="800" spc="-3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forecasts;</a:t>
            </a:r>
            <a:r>
              <a:rPr dirty="0" sz="800" spc="-3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historical</a:t>
            </a:r>
            <a:r>
              <a:rPr dirty="0" sz="800" spc="-4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numbers</a:t>
            </a:r>
            <a:r>
              <a:rPr dirty="0" sz="800" spc="-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and</a:t>
            </a:r>
            <a:r>
              <a:rPr dirty="0" sz="800" spc="-3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generation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forecast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based</a:t>
            </a:r>
            <a:r>
              <a:rPr dirty="0" sz="800" spc="3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on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EIA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data;</a:t>
            </a:r>
            <a:r>
              <a:rPr dirty="0" sz="800" spc="4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historical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gap</a:t>
            </a:r>
            <a:r>
              <a:rPr dirty="0" sz="800" spc="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between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energy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generation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and</a:t>
            </a:r>
            <a:r>
              <a:rPr dirty="0" sz="800" spc="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consumption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necessary</a:t>
            </a:r>
            <a:r>
              <a:rPr dirty="0" sz="800" spc="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to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ensure</a:t>
            </a:r>
            <a:r>
              <a:rPr dirty="0" sz="800" spc="50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sufficient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load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that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accounts</a:t>
            </a:r>
            <a:r>
              <a:rPr dirty="0" sz="800" spc="4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for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some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energy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loss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in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transmission</a:t>
            </a:r>
            <a:endParaRPr sz="800">
              <a:latin typeface="Trebuchet MS"/>
              <a:cs typeface="Trebuchet MS"/>
            </a:endParaRPr>
          </a:p>
          <a:p>
            <a:pPr marL="12700" marR="250825">
              <a:lnSpc>
                <a:spcPct val="100000"/>
              </a:lnSpc>
              <a:spcBef>
                <a:spcPts val="70"/>
              </a:spcBef>
            </a:pP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Sources:</a:t>
            </a:r>
            <a:r>
              <a:rPr dirty="0" sz="800" spc="6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EIA</a:t>
            </a:r>
            <a:r>
              <a:rPr dirty="0" sz="800" spc="5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50">
                <a:solidFill>
                  <a:srgbClr val="B7B7B7"/>
                </a:solidFill>
                <a:latin typeface="Trebuchet MS"/>
                <a:cs typeface="Trebuchet MS"/>
              </a:rPr>
              <a:t>2023–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2025</a:t>
            </a:r>
            <a:r>
              <a:rPr dirty="0" sz="800" spc="9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Short-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Term</a:t>
            </a:r>
            <a:r>
              <a:rPr dirty="0" sz="800" spc="4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Energy</a:t>
            </a:r>
            <a:r>
              <a:rPr dirty="0" sz="800" spc="7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Outlook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(May</a:t>
            </a:r>
            <a:r>
              <a:rPr dirty="0" sz="800" spc="6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2024);</a:t>
            </a:r>
            <a:r>
              <a:rPr dirty="0" sz="800" spc="6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EIA</a:t>
            </a:r>
            <a:r>
              <a:rPr dirty="0" sz="800" spc="4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60">
                <a:solidFill>
                  <a:srgbClr val="B7B7B7"/>
                </a:solidFill>
                <a:latin typeface="Trebuchet MS"/>
                <a:cs typeface="Trebuchet MS"/>
              </a:rPr>
              <a:t>2025–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2028</a:t>
            </a:r>
            <a:r>
              <a:rPr dirty="0" sz="800" spc="7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Energy</a:t>
            </a:r>
            <a:r>
              <a:rPr dirty="0" sz="800" spc="6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Outlook</a:t>
            </a:r>
            <a:r>
              <a:rPr dirty="0" sz="800" spc="4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(March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2023);</a:t>
            </a:r>
            <a:r>
              <a:rPr dirty="0" sz="800" spc="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55">
                <a:solidFill>
                  <a:srgbClr val="B7B7B7"/>
                </a:solidFill>
                <a:latin typeface="Trebuchet MS"/>
                <a:cs typeface="Trebuchet MS"/>
              </a:rPr>
              <a:t>ISO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reports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(H2 2023</a:t>
            </a:r>
            <a:r>
              <a:rPr dirty="0" sz="800" spc="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140">
                <a:solidFill>
                  <a:srgbClr val="B7B7B7"/>
                </a:solidFill>
                <a:latin typeface="Trebuchet MS"/>
                <a:cs typeface="Trebuchet MS"/>
              </a:rPr>
              <a:t>–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H1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2024); FERC;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Grid</a:t>
            </a:r>
            <a:endParaRPr sz="800">
              <a:latin typeface="Trebuchet MS"/>
              <a:cs typeface="Trebuchet MS"/>
            </a:endParaRPr>
          </a:p>
          <a:p>
            <a:pPr marL="12700" marR="125730">
              <a:lnSpc>
                <a:spcPct val="100000"/>
              </a:lnSpc>
            </a:pP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Strategies;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Goldman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Sachs</a:t>
            </a:r>
            <a:r>
              <a:rPr dirty="0" sz="800" spc="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and</a:t>
            </a:r>
            <a:r>
              <a:rPr dirty="0" sz="800" spc="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Bank</a:t>
            </a:r>
            <a:r>
              <a:rPr dirty="0" sz="800" spc="2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of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America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analyst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forecasts</a:t>
            </a:r>
            <a:r>
              <a:rPr dirty="0" sz="800" spc="2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(April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2024);</a:t>
            </a:r>
            <a:r>
              <a:rPr dirty="0" sz="800" spc="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Bairn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analysis</a:t>
            </a:r>
            <a:endParaRPr sz="800">
              <a:latin typeface="Trebuchet MS"/>
              <a:cs typeface="Trebuchet MS"/>
            </a:endParaRPr>
          </a:p>
        </p:txBody>
      </p:sp>
      <p:pic>
        <p:nvPicPr>
          <p:cNvPr id="6" name="object 6" descr="SLIDE 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2592" y="834694"/>
            <a:ext cx="4890307" cy="408419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8274" y="245109"/>
            <a:ext cx="9112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Electrification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Trebuchet MS"/>
                <a:cs typeface="Trebuchet MS"/>
              </a:rPr>
              <a:t>Investment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 spc="-20" b="1">
                <a:latin typeface="Trebuchet MS"/>
                <a:cs typeface="Trebuchet MS"/>
              </a:rPr>
              <a:t>Case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24713" y="778510"/>
            <a:ext cx="3285490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AI</a:t>
            </a:r>
            <a:r>
              <a:rPr dirty="0" sz="2800" spc="130"/>
              <a:t> </a:t>
            </a:r>
            <a:r>
              <a:rPr dirty="0" sz="2800"/>
              <a:t>Supercycle</a:t>
            </a:r>
            <a:r>
              <a:rPr dirty="0" sz="2800" spc="105"/>
              <a:t> </a:t>
            </a:r>
            <a:r>
              <a:rPr dirty="0" sz="2800" spc="-50"/>
              <a:t>a </a:t>
            </a:r>
            <a:r>
              <a:rPr dirty="0" sz="2800"/>
              <a:t>major</a:t>
            </a:r>
            <a:r>
              <a:rPr dirty="0" sz="2800" spc="95"/>
              <a:t> </a:t>
            </a:r>
            <a:r>
              <a:rPr dirty="0" sz="2800" spc="-10"/>
              <a:t>Catalyst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324713" y="1875535"/>
            <a:ext cx="2928620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20345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Trebuchet MS"/>
                <a:cs typeface="Trebuchet MS"/>
              </a:rPr>
              <a:t>AI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70">
                <a:latin typeface="Trebuchet MS"/>
                <a:cs typeface="Trebuchet MS"/>
              </a:rPr>
              <a:t>&amp;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data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centers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represent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a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core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driver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of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this </a:t>
            </a:r>
            <a:r>
              <a:rPr dirty="0" sz="1000">
                <a:latin typeface="Trebuchet MS"/>
                <a:cs typeface="Trebuchet MS"/>
              </a:rPr>
              <a:t>need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for</a:t>
            </a:r>
            <a:r>
              <a:rPr dirty="0" sz="1000" spc="-6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increased</a:t>
            </a:r>
            <a:r>
              <a:rPr dirty="0" sz="1000" spc="-20">
                <a:latin typeface="Trebuchet MS"/>
                <a:cs typeface="Trebuchet MS"/>
              </a:rPr>
              <a:t> generation,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and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more </a:t>
            </a:r>
            <a:r>
              <a:rPr dirty="0" sz="1000" spc="-30">
                <a:latin typeface="Trebuchet MS"/>
                <a:cs typeface="Trebuchet MS"/>
              </a:rPr>
              <a:t>importantly,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improved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power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distribution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and </a:t>
            </a:r>
            <a:r>
              <a:rPr dirty="0" sz="1000" spc="-10">
                <a:latin typeface="Trebuchet MS"/>
                <a:cs typeface="Trebuchet MS"/>
              </a:rPr>
              <a:t>transmission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dirty="0" sz="1000">
                <a:latin typeface="Trebuchet MS"/>
                <a:cs typeface="Trebuchet MS"/>
              </a:rPr>
              <a:t>Data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Center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power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demand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is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set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to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increase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5x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by </a:t>
            </a:r>
            <a:r>
              <a:rPr dirty="0" sz="1000" spc="-20">
                <a:latin typeface="Trebuchet MS"/>
                <a:cs typeface="Trebuchet MS"/>
              </a:rPr>
              <a:t>2035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5" name="object 5" descr="SLIDE 1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355" y="274675"/>
            <a:ext cx="7903591" cy="473717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24713" y="3902455"/>
            <a:ext cx="226885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Source:</a:t>
            </a:r>
            <a:r>
              <a:rPr dirty="0" sz="800" spc="-4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Deloitte</a:t>
            </a:r>
            <a:r>
              <a:rPr dirty="0" sz="800" spc="-5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analysis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of</a:t>
            </a:r>
            <a:r>
              <a:rPr dirty="0" sz="800" spc="-3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data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from</a:t>
            </a:r>
            <a:r>
              <a:rPr dirty="0" sz="800" spc="-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80">
                <a:solidFill>
                  <a:srgbClr val="B7B7B7"/>
                </a:solidFill>
                <a:latin typeface="Trebuchet MS"/>
                <a:cs typeface="Trebuchet MS"/>
              </a:rPr>
              <a:t>DC</a:t>
            </a:r>
            <a:r>
              <a:rPr dirty="0" sz="800" spc="-4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Byte,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Wood</a:t>
            </a:r>
            <a:r>
              <a:rPr dirty="0" sz="800" spc="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Mackenzie,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 S&amp;P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Global,</a:t>
            </a:r>
            <a:r>
              <a:rPr dirty="0" sz="800" spc="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Lawrence</a:t>
            </a:r>
            <a:r>
              <a:rPr dirty="0" sz="800" spc="3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Berkeley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National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 Laboratory,</a:t>
            </a:r>
            <a:r>
              <a:rPr dirty="0" sz="800" spc="-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and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Wells</a:t>
            </a:r>
            <a:r>
              <a:rPr dirty="0" sz="800" spc="-4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Fargo.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8274" y="245109"/>
            <a:ext cx="9112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Electrification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Trebuchet MS"/>
                <a:cs typeface="Trebuchet MS"/>
              </a:rPr>
              <a:t>Investment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 spc="-20" b="1">
                <a:latin typeface="Trebuchet MS"/>
                <a:cs typeface="Trebuchet MS"/>
              </a:rPr>
              <a:t>Case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25627" y="778510"/>
            <a:ext cx="3070860" cy="1305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Trillions</a:t>
            </a:r>
            <a:r>
              <a:rPr dirty="0" sz="2800" spc="145"/>
              <a:t> </a:t>
            </a:r>
            <a:r>
              <a:rPr dirty="0" sz="2800" spc="-25"/>
              <a:t>in </a:t>
            </a:r>
            <a:r>
              <a:rPr dirty="0" sz="2800"/>
              <a:t>Capex</a:t>
            </a:r>
            <a:r>
              <a:rPr dirty="0" sz="2800" spc="90"/>
              <a:t> </a:t>
            </a:r>
            <a:r>
              <a:rPr dirty="0" sz="2800"/>
              <a:t>over</a:t>
            </a:r>
            <a:r>
              <a:rPr dirty="0" sz="2800" spc="105"/>
              <a:t> </a:t>
            </a:r>
            <a:r>
              <a:rPr dirty="0" sz="2800" spc="-25"/>
              <a:t>the </a:t>
            </a:r>
            <a:r>
              <a:rPr dirty="0" sz="2800"/>
              <a:t>next</a:t>
            </a:r>
            <a:r>
              <a:rPr dirty="0" sz="2800" spc="65"/>
              <a:t> </a:t>
            </a:r>
            <a:r>
              <a:rPr dirty="0" sz="2800"/>
              <a:t>5</a:t>
            </a:r>
            <a:r>
              <a:rPr dirty="0" sz="2800" spc="60"/>
              <a:t> </a:t>
            </a:r>
            <a:r>
              <a:rPr dirty="0" sz="2800" spc="-20"/>
              <a:t>years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324713" y="2326893"/>
            <a:ext cx="2916555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114935">
              <a:lnSpc>
                <a:spcPct val="100000"/>
              </a:lnSpc>
              <a:spcBef>
                <a:spcPts val="95"/>
              </a:spcBef>
            </a:pPr>
            <a:r>
              <a:rPr dirty="0" sz="1000" spc="-30">
                <a:latin typeface="Trebuchet MS"/>
                <a:cs typeface="Trebuchet MS"/>
              </a:rPr>
              <a:t>Trillions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in </a:t>
            </a:r>
            <a:r>
              <a:rPr dirty="0" sz="1000">
                <a:latin typeface="Trebuchet MS"/>
                <a:cs typeface="Trebuchet MS"/>
              </a:rPr>
              <a:t>Capex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is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being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deployed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to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enable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the </a:t>
            </a:r>
            <a:r>
              <a:rPr dirty="0" sz="1000">
                <a:latin typeface="Trebuchet MS"/>
                <a:cs typeface="Trebuchet MS"/>
              </a:rPr>
              <a:t>ecosystem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to</a:t>
            </a:r>
            <a:r>
              <a:rPr dirty="0" sz="1000" spc="-25">
                <a:latin typeface="Trebuchet MS"/>
                <a:cs typeface="Trebuchet MS"/>
              </a:rPr>
              <a:t> capitalize</a:t>
            </a:r>
            <a:r>
              <a:rPr dirty="0" sz="1000" spc="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on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AI,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and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80">
                <a:latin typeface="Trebuchet MS"/>
                <a:cs typeface="Trebuchet MS"/>
              </a:rPr>
              <a:t>all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the </a:t>
            </a:r>
            <a:r>
              <a:rPr dirty="0" sz="1000" spc="-10">
                <a:latin typeface="Trebuchet MS"/>
                <a:cs typeface="Trebuchet MS"/>
              </a:rPr>
              <a:t>unlocks </a:t>
            </a:r>
            <a:r>
              <a:rPr dirty="0" sz="1000">
                <a:latin typeface="Trebuchet MS"/>
                <a:cs typeface="Trebuchet MS"/>
              </a:rPr>
              <a:t>the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technology</a:t>
            </a:r>
            <a:r>
              <a:rPr dirty="0" sz="1000" spc="2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provides.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dirty="0" sz="1000" spc="-10">
                <a:latin typeface="Trebuchet MS"/>
                <a:cs typeface="Trebuchet MS"/>
              </a:rPr>
              <a:t>The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energy grid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alone </a:t>
            </a:r>
            <a:r>
              <a:rPr dirty="0" sz="1000">
                <a:latin typeface="Trebuchet MS"/>
                <a:cs typeface="Trebuchet MS"/>
              </a:rPr>
              <a:t>is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set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to</a:t>
            </a:r>
            <a:r>
              <a:rPr dirty="0" sz="1000" spc="-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absorb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multi-</a:t>
            </a:r>
            <a:r>
              <a:rPr dirty="0" sz="1000" spc="-10">
                <a:latin typeface="Trebuchet MS"/>
                <a:cs typeface="Trebuchet MS"/>
              </a:rPr>
              <a:t>trillion </a:t>
            </a:r>
            <a:r>
              <a:rPr dirty="0" sz="1000" spc="-20">
                <a:latin typeface="Trebuchet MS"/>
                <a:cs typeface="Trebuchet MS"/>
              </a:rPr>
              <a:t>dollars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in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investment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opportunities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across </a:t>
            </a:r>
            <a:r>
              <a:rPr dirty="0" sz="1000" spc="-20">
                <a:latin typeface="Trebuchet MS"/>
                <a:cs typeface="Trebuchet MS"/>
              </a:rPr>
              <a:t>generation,</a:t>
            </a:r>
            <a:r>
              <a:rPr dirty="0" sz="1000" spc="1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transmission,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distribution,</a:t>
            </a:r>
            <a:r>
              <a:rPr dirty="0" sz="1000" spc="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and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70">
                <a:latin typeface="Trebuchet MS"/>
                <a:cs typeface="Trebuchet MS"/>
              </a:rPr>
              <a:t>all</a:t>
            </a:r>
            <a:r>
              <a:rPr dirty="0" sz="1000" spc="-25">
                <a:latin typeface="Trebuchet MS"/>
                <a:cs typeface="Trebuchet MS"/>
              </a:rPr>
              <a:t> the </a:t>
            </a:r>
            <a:r>
              <a:rPr dirty="0" sz="1000" spc="-30">
                <a:latin typeface="Trebuchet MS"/>
                <a:cs typeface="Trebuchet MS"/>
              </a:rPr>
              <a:t>related</a:t>
            </a:r>
            <a:r>
              <a:rPr dirty="0" sz="1000" spc="1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underlying</a:t>
            </a:r>
            <a:r>
              <a:rPr dirty="0" sz="1000" spc="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components </a:t>
            </a:r>
            <a:r>
              <a:rPr dirty="0" sz="1000" spc="-20">
                <a:latin typeface="Trebuchet MS"/>
                <a:cs typeface="Trebuchet MS"/>
              </a:rPr>
              <a:t>that </a:t>
            </a:r>
            <a:r>
              <a:rPr dirty="0" sz="1000" spc="-35">
                <a:latin typeface="Trebuchet MS"/>
                <a:cs typeface="Trebuchet MS"/>
              </a:rPr>
              <a:t>are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vital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to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the </a:t>
            </a:r>
            <a:r>
              <a:rPr dirty="0" sz="1000" spc="-20">
                <a:latin typeface="Trebuchet MS"/>
                <a:cs typeface="Trebuchet MS"/>
              </a:rPr>
              <a:t>resilience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and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efficiency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of</a:t>
            </a:r>
            <a:r>
              <a:rPr dirty="0" sz="1000" spc="-6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the</a:t>
            </a:r>
            <a:r>
              <a:rPr dirty="0" sz="1000" spc="-5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grid.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5" name="object 5" descr="SLIDE 1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9415" y="910287"/>
            <a:ext cx="4730310" cy="364878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24713" y="4195368"/>
            <a:ext cx="2270125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Source:</a:t>
            </a:r>
            <a:r>
              <a:rPr dirty="0" sz="800" spc="-4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Deloitte</a:t>
            </a:r>
            <a:r>
              <a:rPr dirty="0" sz="800" spc="-5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analysis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of</a:t>
            </a:r>
            <a:r>
              <a:rPr dirty="0" sz="800" spc="-3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data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from</a:t>
            </a:r>
            <a:r>
              <a:rPr dirty="0" sz="800" spc="-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80">
                <a:solidFill>
                  <a:srgbClr val="B7B7B7"/>
                </a:solidFill>
                <a:latin typeface="Trebuchet MS"/>
                <a:cs typeface="Trebuchet MS"/>
              </a:rPr>
              <a:t>DC</a:t>
            </a:r>
            <a:r>
              <a:rPr dirty="0" sz="800" spc="-4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Byte,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Wood</a:t>
            </a:r>
            <a:r>
              <a:rPr dirty="0" sz="800" spc="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Mackenzie,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 S&amp;P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Global,</a:t>
            </a:r>
            <a:r>
              <a:rPr dirty="0" sz="800" spc="2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Lawrence</a:t>
            </a:r>
            <a:r>
              <a:rPr dirty="0" sz="800" spc="2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Berkeley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National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 Laboratory,</a:t>
            </a:r>
            <a:r>
              <a:rPr dirty="0" sz="800" spc="-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and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Wells</a:t>
            </a:r>
            <a:r>
              <a:rPr dirty="0" sz="800" spc="-4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Fargo.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34136" y="1352804"/>
            <a:ext cx="6558280" cy="1732280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1873885">
              <a:lnSpc>
                <a:spcPts val="4320"/>
              </a:lnSpc>
              <a:spcBef>
                <a:spcPts val="640"/>
              </a:spcBef>
            </a:pPr>
            <a:r>
              <a:rPr dirty="0" sz="4000" spc="-10">
                <a:solidFill>
                  <a:srgbClr val="FFFFFF"/>
                </a:solidFill>
              </a:rPr>
              <a:t>VistaShares Electrification</a:t>
            </a:r>
            <a:endParaRPr sz="4000"/>
          </a:p>
          <a:p>
            <a:pPr marL="12700">
              <a:lnSpc>
                <a:spcPts val="4260"/>
              </a:lnSpc>
            </a:pPr>
            <a:r>
              <a:rPr dirty="0" sz="4000">
                <a:solidFill>
                  <a:srgbClr val="FFFFFF"/>
                </a:solidFill>
              </a:rPr>
              <a:t>Supercycle®</a:t>
            </a:r>
            <a:r>
              <a:rPr dirty="0" sz="4000" spc="225">
                <a:solidFill>
                  <a:srgbClr val="FFFFFF"/>
                </a:solidFill>
              </a:rPr>
              <a:t> </a:t>
            </a:r>
            <a:r>
              <a:rPr dirty="0" sz="4000">
                <a:solidFill>
                  <a:srgbClr val="FFFFFF"/>
                </a:solidFill>
              </a:rPr>
              <a:t>ETF</a:t>
            </a:r>
            <a:r>
              <a:rPr dirty="0" sz="4000" spc="215">
                <a:solidFill>
                  <a:srgbClr val="FFFFFF"/>
                </a:solidFill>
              </a:rPr>
              <a:t> </a:t>
            </a:r>
            <a:r>
              <a:rPr dirty="0" sz="4000" spc="-10">
                <a:solidFill>
                  <a:srgbClr val="FFFFFF"/>
                </a:solidFill>
              </a:rPr>
              <a:t>(POW)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34136" y="2998673"/>
            <a:ext cx="375666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>
                <a:solidFill>
                  <a:srgbClr val="FFFFFF"/>
                </a:solidFill>
                <a:latin typeface="Lucida Console"/>
                <a:cs typeface="Lucida Console"/>
              </a:rPr>
              <a:t>LOOKS</a:t>
            </a:r>
            <a:r>
              <a:rPr dirty="0" sz="4000" spc="165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Lucida Console"/>
                <a:cs typeface="Lucida Console"/>
              </a:rPr>
              <a:t>DEEPER</a:t>
            </a:r>
            <a:endParaRPr sz="4000">
              <a:latin typeface="Lucida Console"/>
              <a:cs typeface="Lucida Consol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03691" y="4783328"/>
            <a:ext cx="1536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4136" y="245109"/>
            <a:ext cx="911225" cy="301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FFFFFF"/>
                </a:solidFill>
                <a:latin typeface="Trebuchet MS"/>
                <a:cs typeface="Trebuchet MS"/>
              </a:rPr>
              <a:t>Electrification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900" spc="-10" b="1">
                <a:solidFill>
                  <a:srgbClr val="FFFFFF"/>
                </a:solidFill>
                <a:latin typeface="Trebuchet MS"/>
                <a:cs typeface="Trebuchet MS"/>
              </a:rPr>
              <a:t>Investment</a:t>
            </a:r>
            <a:r>
              <a:rPr dirty="0" sz="900" spc="-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900" spc="-20" b="1">
                <a:solidFill>
                  <a:srgbClr val="FFFFFF"/>
                </a:solidFill>
                <a:latin typeface="Trebuchet MS"/>
                <a:cs typeface="Trebuchet MS"/>
              </a:rPr>
              <a:t>Case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3365" y="133184"/>
            <a:ext cx="8799195" cy="4808220"/>
            <a:chOff x="113365" y="133184"/>
            <a:chExt cx="8799195" cy="4808220"/>
          </a:xfrm>
        </p:grpSpPr>
        <p:sp>
          <p:nvSpPr>
            <p:cNvPr id="7" name="object 7"/>
            <p:cNvSpPr/>
            <p:nvPr/>
          </p:nvSpPr>
          <p:spPr>
            <a:xfrm>
              <a:off x="113365" y="140335"/>
              <a:ext cx="8799195" cy="0"/>
            </a:xfrm>
            <a:custGeom>
              <a:avLst/>
              <a:gdLst/>
              <a:ahLst/>
              <a:cxnLst/>
              <a:rect l="l" t="t" r="r" b="b"/>
              <a:pathLst>
                <a:path w="8799195" h="0">
                  <a:moveTo>
                    <a:pt x="0" y="0"/>
                  </a:moveTo>
                  <a:lnTo>
                    <a:pt x="8798986" y="0"/>
                  </a:lnTo>
                </a:path>
              </a:pathLst>
            </a:custGeom>
            <a:ln w="143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A white and purple logo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825" y="4729378"/>
              <a:ext cx="1264259" cy="2118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8274" y="245109"/>
            <a:ext cx="9112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Electrification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Trebuchet MS"/>
                <a:cs typeface="Trebuchet MS"/>
              </a:rPr>
              <a:t>Investment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 spc="-20" b="1">
                <a:latin typeface="Trebuchet MS"/>
                <a:cs typeface="Trebuchet MS"/>
              </a:rPr>
              <a:t>Case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25627" y="778510"/>
            <a:ext cx="3074035" cy="2159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The</a:t>
            </a:r>
            <a:r>
              <a:rPr dirty="0" sz="2800" spc="60"/>
              <a:t> </a:t>
            </a:r>
            <a:r>
              <a:rPr dirty="0" sz="2800"/>
              <a:t>US</a:t>
            </a:r>
            <a:r>
              <a:rPr dirty="0" sz="2800" spc="65"/>
              <a:t> </a:t>
            </a:r>
            <a:r>
              <a:rPr dirty="0" sz="2800" spc="-10"/>
              <a:t>doesn't </a:t>
            </a:r>
            <a:r>
              <a:rPr dirty="0" sz="2800"/>
              <a:t>have</a:t>
            </a:r>
            <a:r>
              <a:rPr dirty="0" sz="2800" spc="75"/>
              <a:t> </a:t>
            </a:r>
            <a:r>
              <a:rPr dirty="0" sz="2800"/>
              <a:t>an</a:t>
            </a:r>
            <a:r>
              <a:rPr dirty="0" sz="2800" spc="75"/>
              <a:t> </a:t>
            </a:r>
            <a:r>
              <a:rPr dirty="0" sz="2800" spc="-50">
                <a:latin typeface="Arial Black"/>
                <a:cs typeface="Arial Black"/>
              </a:rPr>
              <a:t>Energy </a:t>
            </a:r>
            <a:r>
              <a:rPr dirty="0" sz="2800"/>
              <a:t>problem.</a:t>
            </a:r>
            <a:r>
              <a:rPr dirty="0" sz="2800" spc="120"/>
              <a:t> </a:t>
            </a:r>
            <a:r>
              <a:rPr dirty="0" sz="2800" spc="-25"/>
              <a:t>It </a:t>
            </a:r>
            <a:r>
              <a:rPr dirty="0" sz="2800"/>
              <a:t>has</a:t>
            </a:r>
            <a:r>
              <a:rPr dirty="0" sz="2800" spc="55"/>
              <a:t> </a:t>
            </a:r>
            <a:r>
              <a:rPr dirty="0" sz="2800"/>
              <a:t>a</a:t>
            </a:r>
            <a:r>
              <a:rPr dirty="0" sz="2800" spc="60"/>
              <a:t> </a:t>
            </a:r>
            <a:r>
              <a:rPr dirty="0" sz="2800" spc="-25">
                <a:latin typeface="Arial Black"/>
                <a:cs typeface="Arial Black"/>
              </a:rPr>
              <a:t>Power </a:t>
            </a:r>
            <a:r>
              <a:rPr dirty="0" sz="2800" spc="-10"/>
              <a:t>problem.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4713" y="3237991"/>
            <a:ext cx="2926080" cy="787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20">
                <a:latin typeface="Trebuchet MS"/>
                <a:cs typeface="Trebuchet MS"/>
              </a:rPr>
              <a:t>We’ve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built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95">
                <a:latin typeface="Trebuchet MS"/>
                <a:cs typeface="Trebuchet MS"/>
              </a:rPr>
              <a:t>1.3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TW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of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generation</a:t>
            </a:r>
            <a:r>
              <a:rPr dirty="0" sz="1000" spc="2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capacity,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yet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peak </a:t>
            </a:r>
            <a:r>
              <a:rPr dirty="0" sz="1000" spc="-10">
                <a:latin typeface="Trebuchet MS"/>
                <a:cs typeface="Trebuchet MS"/>
              </a:rPr>
              <a:t>load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barely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cracks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50">
                <a:latin typeface="Trebuchet MS"/>
                <a:cs typeface="Trebuchet MS"/>
              </a:rPr>
              <a:t>750</a:t>
            </a:r>
            <a:r>
              <a:rPr dirty="0" sz="1000" spc="-5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GW.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This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may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be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an </a:t>
            </a:r>
            <a:r>
              <a:rPr dirty="0" sz="1000" spc="-20">
                <a:latin typeface="Trebuchet MS"/>
                <a:cs typeface="Trebuchet MS"/>
              </a:rPr>
              <a:t>oversimplification,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but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we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believe</a:t>
            </a:r>
            <a:r>
              <a:rPr dirty="0" sz="1000" spc="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the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issue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isn’t supply,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55">
                <a:latin typeface="Trebuchet MS"/>
                <a:cs typeface="Trebuchet MS"/>
              </a:rPr>
              <a:t>it’s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getting power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to</a:t>
            </a:r>
            <a:r>
              <a:rPr dirty="0" sz="1000" spc="-40">
                <a:latin typeface="Trebuchet MS"/>
                <a:cs typeface="Trebuchet MS"/>
              </a:rPr>
              <a:t> load,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when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and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where </a:t>
            </a:r>
            <a:r>
              <a:rPr dirty="0" sz="1000" spc="-55">
                <a:latin typeface="Trebuchet MS"/>
                <a:cs typeface="Trebuchet MS"/>
              </a:rPr>
              <a:t>it’s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needed.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713" y="4152696"/>
            <a:ext cx="288417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90">
                <a:latin typeface="Trebuchet MS"/>
                <a:cs typeface="Trebuchet MS"/>
              </a:rPr>
              <a:t>55%</a:t>
            </a:r>
            <a:r>
              <a:rPr dirty="0" sz="1000">
                <a:latin typeface="Trebuchet MS"/>
                <a:cs typeface="Trebuchet MS"/>
              </a:rPr>
              <a:t> of</a:t>
            </a:r>
            <a:r>
              <a:rPr dirty="0" sz="1000" spc="1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total</a:t>
            </a:r>
            <a:r>
              <a:rPr dirty="0" sz="1000" spc="3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electricity</a:t>
            </a:r>
            <a:r>
              <a:rPr dirty="0" sz="1000" spc="7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system spend</a:t>
            </a:r>
            <a:r>
              <a:rPr dirty="0" sz="1000" spc="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goes</a:t>
            </a:r>
            <a:r>
              <a:rPr dirty="0" sz="1000" spc="1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toward </a:t>
            </a:r>
            <a:r>
              <a:rPr dirty="0" sz="1000">
                <a:latin typeface="Trebuchet MS"/>
                <a:cs typeface="Trebuchet MS"/>
              </a:rPr>
              <a:t>moving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power,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not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making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 spc="-105">
                <a:latin typeface="Trebuchet MS"/>
                <a:cs typeface="Trebuchet MS"/>
              </a:rPr>
              <a:t>it.</a:t>
            </a:r>
            <a:r>
              <a:rPr dirty="0" sz="1000" spc="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We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 spc="-45">
                <a:latin typeface="Trebuchet MS"/>
                <a:cs typeface="Trebuchet MS"/>
              </a:rPr>
              <a:t>call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that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a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20" b="1">
                <a:latin typeface="Trebuchet MS"/>
                <a:cs typeface="Trebuchet MS"/>
              </a:rPr>
              <a:t>Power </a:t>
            </a:r>
            <a:r>
              <a:rPr dirty="0" sz="1000" spc="-10" b="1">
                <a:latin typeface="Trebuchet MS"/>
                <a:cs typeface="Trebuchet MS"/>
              </a:rPr>
              <a:t>Problem.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6" name="object 6" descr="SLIDE 13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4943" y="1012254"/>
            <a:ext cx="5424985" cy="30448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769614" y="4298086"/>
            <a:ext cx="4474210" cy="5867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95"/>
              </a:spcBef>
            </a:pP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Compiled</a:t>
            </a:r>
            <a:r>
              <a:rPr dirty="0" sz="800" spc="-5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March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 24,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2025.</a:t>
            </a:r>
            <a:r>
              <a:rPr dirty="0" sz="800" spc="2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capex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70">
                <a:solidFill>
                  <a:srgbClr val="B7B7B7"/>
                </a:solidFill>
                <a:latin typeface="Trebuchet MS"/>
                <a:cs typeface="Trebuchet MS"/>
              </a:rPr>
              <a:t>=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capital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expenditure;</a:t>
            </a:r>
            <a:r>
              <a:rPr dirty="0" sz="800" spc="-35">
                <a:solidFill>
                  <a:srgbClr val="B7B7B7"/>
                </a:solidFill>
                <a:latin typeface="Trebuchet MS"/>
                <a:cs typeface="Trebuchet MS"/>
              </a:rPr>
              <a:t> distr.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70">
                <a:solidFill>
                  <a:srgbClr val="B7B7B7"/>
                </a:solidFill>
                <a:latin typeface="Trebuchet MS"/>
                <a:cs typeface="Trebuchet MS"/>
              </a:rPr>
              <a:t>=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distribution;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30">
                <a:solidFill>
                  <a:srgbClr val="B7B7B7"/>
                </a:solidFill>
                <a:latin typeface="Trebuchet MS"/>
                <a:cs typeface="Trebuchet MS"/>
              </a:rPr>
              <a:t>trans.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70">
                <a:solidFill>
                  <a:srgbClr val="B7B7B7"/>
                </a:solidFill>
                <a:latin typeface="Trebuchet MS"/>
                <a:cs typeface="Trebuchet MS"/>
              </a:rPr>
              <a:t>=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transmission;</a:t>
            </a:r>
            <a:r>
              <a:rPr dirty="0" sz="800" spc="50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f </a:t>
            </a:r>
            <a:r>
              <a:rPr dirty="0" sz="800" spc="70">
                <a:solidFill>
                  <a:srgbClr val="B7B7B7"/>
                </a:solidFill>
                <a:latin typeface="Trebuchet MS"/>
                <a:cs typeface="Trebuchet MS"/>
              </a:rPr>
              <a:t>=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forecast.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Gas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includes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30">
                <a:solidFill>
                  <a:srgbClr val="B7B7B7"/>
                </a:solidFill>
                <a:latin typeface="Trebuchet MS"/>
                <a:cs typeface="Trebuchet MS"/>
              </a:rPr>
              <a:t>pipeline,</a:t>
            </a:r>
            <a:r>
              <a:rPr dirty="0" sz="800" spc="-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storage,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distribution</a:t>
            </a:r>
            <a:r>
              <a:rPr dirty="0" sz="800" spc="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and</a:t>
            </a:r>
            <a:r>
              <a:rPr dirty="0" sz="800" spc="2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other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gas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infrastructure.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Source: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Regulatory</a:t>
            </a:r>
            <a:r>
              <a:rPr dirty="0" sz="800" spc="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Research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Associates,</a:t>
            </a:r>
            <a:r>
              <a:rPr dirty="0" sz="800" spc="2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a</a:t>
            </a:r>
            <a:r>
              <a:rPr dirty="0" sz="800" spc="2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group</a:t>
            </a:r>
            <a:r>
              <a:rPr dirty="0" sz="800" spc="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within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S&amp;P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Global</a:t>
            </a:r>
            <a:r>
              <a:rPr dirty="0" sz="800" spc="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Commodity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Insights.</a:t>
            </a:r>
            <a:r>
              <a:rPr dirty="0" sz="800" spc="4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80">
                <a:solidFill>
                  <a:srgbClr val="B7B7B7"/>
                </a:solidFill>
                <a:latin typeface="Trebuchet MS"/>
                <a:cs typeface="Trebuchet MS"/>
              </a:rPr>
              <a:t>©</a:t>
            </a:r>
            <a:r>
              <a:rPr dirty="0" sz="800" spc="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2025</a:t>
            </a:r>
            <a:r>
              <a:rPr dirty="0" sz="800" spc="3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S&amp;P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Global.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12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365" y="140335"/>
            <a:ext cx="8799195" cy="0"/>
          </a:xfrm>
          <a:custGeom>
            <a:avLst/>
            <a:gdLst/>
            <a:ahLst/>
            <a:cxnLst/>
            <a:rect l="l" t="t" r="r" b="b"/>
            <a:pathLst>
              <a:path w="8799195" h="0">
                <a:moveTo>
                  <a:pt x="0" y="0"/>
                </a:moveTo>
                <a:lnTo>
                  <a:pt x="879898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A purple and black logo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825" y="4849786"/>
            <a:ext cx="194487" cy="1615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68274" y="245109"/>
            <a:ext cx="9112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Electrification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Trebuchet MS"/>
                <a:cs typeface="Trebuchet MS"/>
              </a:rPr>
              <a:t>Investment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 spc="-20" b="1">
                <a:latin typeface="Trebuchet MS"/>
                <a:cs typeface="Trebuchet MS"/>
              </a:rPr>
              <a:t>Case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5" name="object 5" descr="SLIDE 14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59125" y="868146"/>
            <a:ext cx="5855842" cy="353047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24713" y="778510"/>
            <a:ext cx="3284220" cy="39966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335" marR="2159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Lucida Console"/>
                <a:cs typeface="Lucida Console"/>
              </a:rPr>
              <a:t>The</a:t>
            </a:r>
            <a:r>
              <a:rPr dirty="0" sz="2800" spc="75">
                <a:latin typeface="Lucida Console"/>
                <a:cs typeface="Lucida Console"/>
              </a:rPr>
              <a:t> </a:t>
            </a:r>
            <a:r>
              <a:rPr dirty="0" sz="2800" spc="-10">
                <a:latin typeface="Lucida Console"/>
                <a:cs typeface="Lucida Console"/>
              </a:rPr>
              <a:t>bottleneck </a:t>
            </a:r>
            <a:r>
              <a:rPr dirty="0" sz="2800">
                <a:latin typeface="Lucida Console"/>
                <a:cs typeface="Lucida Console"/>
              </a:rPr>
              <a:t>to</a:t>
            </a:r>
            <a:r>
              <a:rPr dirty="0" sz="2800" spc="65">
                <a:latin typeface="Lucida Console"/>
                <a:cs typeface="Lucida Console"/>
              </a:rPr>
              <a:t> </a:t>
            </a:r>
            <a:r>
              <a:rPr dirty="0" sz="2800">
                <a:latin typeface="Lucida Console"/>
                <a:cs typeface="Lucida Console"/>
              </a:rPr>
              <a:t>the</a:t>
            </a:r>
            <a:r>
              <a:rPr dirty="0" sz="2800" spc="65">
                <a:latin typeface="Lucida Console"/>
                <a:cs typeface="Lucida Console"/>
              </a:rPr>
              <a:t> </a:t>
            </a:r>
            <a:r>
              <a:rPr dirty="0" sz="2800" spc="-25">
                <a:latin typeface="Lucida Console"/>
                <a:cs typeface="Lucida Console"/>
              </a:rPr>
              <a:t>AI </a:t>
            </a:r>
            <a:r>
              <a:rPr dirty="0" sz="2800">
                <a:latin typeface="Lucida Console"/>
                <a:cs typeface="Lucida Console"/>
              </a:rPr>
              <a:t>Supercycle</a:t>
            </a:r>
            <a:r>
              <a:rPr dirty="0" sz="2800" spc="160">
                <a:latin typeface="Lucida Console"/>
                <a:cs typeface="Lucida Console"/>
              </a:rPr>
              <a:t> </a:t>
            </a:r>
            <a:r>
              <a:rPr dirty="0" sz="2800" spc="-25">
                <a:latin typeface="Lucida Console"/>
                <a:cs typeface="Lucida Console"/>
              </a:rPr>
              <a:t>is </a:t>
            </a:r>
            <a:r>
              <a:rPr dirty="0" sz="2800">
                <a:latin typeface="Lucida Console"/>
                <a:cs typeface="Lucida Console"/>
              </a:rPr>
              <a:t>not</a:t>
            </a:r>
            <a:r>
              <a:rPr dirty="0" sz="2800" spc="80">
                <a:latin typeface="Lucida Console"/>
                <a:cs typeface="Lucida Console"/>
              </a:rPr>
              <a:t> </a:t>
            </a:r>
            <a:r>
              <a:rPr dirty="0" sz="2800">
                <a:latin typeface="Lucida Console"/>
                <a:cs typeface="Lucida Console"/>
              </a:rPr>
              <a:t>only</a:t>
            </a:r>
            <a:r>
              <a:rPr dirty="0" sz="2800" spc="75">
                <a:latin typeface="Lucida Console"/>
                <a:cs typeface="Lucida Console"/>
              </a:rPr>
              <a:t> </a:t>
            </a:r>
            <a:r>
              <a:rPr dirty="0" sz="2800" spc="-20">
                <a:latin typeface="Lucida Console"/>
                <a:cs typeface="Lucida Console"/>
              </a:rPr>
              <a:t>Data </a:t>
            </a:r>
            <a:r>
              <a:rPr dirty="0" sz="2800">
                <a:latin typeface="Lucida Console"/>
                <a:cs typeface="Lucida Console"/>
              </a:rPr>
              <a:t>Centers,</a:t>
            </a:r>
            <a:r>
              <a:rPr dirty="0" sz="2800" spc="120">
                <a:latin typeface="Lucida Console"/>
                <a:cs typeface="Lucida Console"/>
              </a:rPr>
              <a:t> </a:t>
            </a:r>
            <a:r>
              <a:rPr dirty="0" sz="2800" spc="-20">
                <a:latin typeface="Lucida Console"/>
                <a:cs typeface="Lucida Console"/>
              </a:rPr>
              <a:t>it’s </a:t>
            </a:r>
            <a:r>
              <a:rPr dirty="0" sz="2800" spc="-10">
                <a:latin typeface="Arial Black"/>
                <a:cs typeface="Arial Black"/>
              </a:rPr>
              <a:t>Power.</a:t>
            </a:r>
            <a:endParaRPr sz="2800">
              <a:latin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1505"/>
              </a:spcBef>
            </a:pP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Source:</a:t>
            </a:r>
            <a:r>
              <a:rPr dirty="0" sz="800" spc="-5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IEA,</a:t>
            </a:r>
            <a:r>
              <a:rPr dirty="0" sz="800" spc="-6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Average</a:t>
            </a:r>
            <a:r>
              <a:rPr dirty="0" sz="800" spc="-4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lead</a:t>
            </a:r>
            <a:r>
              <a:rPr dirty="0" sz="800" spc="-5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times</a:t>
            </a:r>
            <a:r>
              <a:rPr dirty="0" sz="800" spc="-5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to</a:t>
            </a:r>
            <a:r>
              <a:rPr dirty="0" sz="800" spc="-5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build</a:t>
            </a:r>
            <a:r>
              <a:rPr dirty="0" sz="800" spc="-4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new</a:t>
            </a:r>
            <a:r>
              <a:rPr dirty="0" sz="800" spc="-4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electricity</a:t>
            </a:r>
            <a:r>
              <a:rPr dirty="0" sz="800" spc="-5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grid</a:t>
            </a:r>
            <a:r>
              <a:rPr dirty="0" sz="800" spc="-4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15">
                <a:solidFill>
                  <a:srgbClr val="B7B7B7"/>
                </a:solidFill>
                <a:latin typeface="Trebuchet MS"/>
                <a:cs typeface="Trebuchet MS"/>
              </a:rPr>
              <a:t>assets</a:t>
            </a:r>
            <a:r>
              <a:rPr dirty="0" sz="800" spc="-4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in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Europe</a:t>
            </a:r>
            <a:r>
              <a:rPr dirty="0" sz="800" spc="-6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and</a:t>
            </a:r>
            <a:r>
              <a:rPr dirty="0" sz="800" spc="-3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the</a:t>
            </a:r>
            <a:r>
              <a:rPr dirty="0" sz="800" spc="-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United</a:t>
            </a:r>
            <a:r>
              <a:rPr dirty="0" sz="800" spc="-4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States,</a:t>
            </a:r>
            <a:r>
              <a:rPr dirty="0" sz="800" spc="-5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45">
                <a:solidFill>
                  <a:srgbClr val="B7B7B7"/>
                </a:solidFill>
                <a:latin typeface="Trebuchet MS"/>
                <a:cs typeface="Trebuchet MS"/>
              </a:rPr>
              <a:t>2010–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2021,</a:t>
            </a:r>
            <a:r>
              <a:rPr dirty="0" sz="800" spc="-7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IEA,</a:t>
            </a:r>
            <a:r>
              <a:rPr dirty="0" sz="800" spc="-5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Paris</a:t>
            </a:r>
            <a:r>
              <a:rPr dirty="0" sz="800" spc="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  <a:hlinkClick r:id="rId4"/>
              </a:rPr>
              <a:t>https://www.iea.org/data-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  <a:hlinkClick r:id="rId4"/>
              </a:rPr>
              <a:t>and-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  <a:hlinkClick r:id="rId4"/>
              </a:rPr>
              <a:t>statistics/charts/average-lead-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  <a:hlinkClick r:id="rId4"/>
              </a:rPr>
              <a:t>times-</a:t>
            </a:r>
            <a:r>
              <a:rPr dirty="0" sz="800" spc="15">
                <a:solidFill>
                  <a:srgbClr val="B7B7B7"/>
                </a:solidFill>
                <a:latin typeface="Trebuchet MS"/>
                <a:cs typeface="Trebuchet MS"/>
                <a:hlinkClick r:id="rId4"/>
              </a:rPr>
              <a:t>to-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build-</a:t>
            </a:r>
            <a:r>
              <a:rPr dirty="0" sz="800" spc="15">
                <a:solidFill>
                  <a:srgbClr val="B7B7B7"/>
                </a:solidFill>
                <a:latin typeface="Trebuchet MS"/>
                <a:cs typeface="Trebuchet MS"/>
              </a:rPr>
              <a:t>new-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electricity-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grid-</a:t>
            </a:r>
            <a:r>
              <a:rPr dirty="0" sz="800" spc="15">
                <a:solidFill>
                  <a:srgbClr val="B7B7B7"/>
                </a:solidFill>
                <a:latin typeface="Trebuchet MS"/>
                <a:cs typeface="Trebuchet MS"/>
              </a:rPr>
              <a:t>assets-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in-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europe-and-the-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united-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states-</a:t>
            </a:r>
            <a:r>
              <a:rPr dirty="0" sz="800" spc="45">
                <a:solidFill>
                  <a:srgbClr val="B7B7B7"/>
                </a:solidFill>
                <a:latin typeface="Trebuchet MS"/>
                <a:cs typeface="Trebuchet MS"/>
              </a:rPr>
              <a:t>2010–</a:t>
            </a:r>
            <a:r>
              <a:rPr dirty="0" sz="800" spc="5">
                <a:solidFill>
                  <a:srgbClr val="B7B7B7"/>
                </a:solidFill>
                <a:latin typeface="Trebuchet MS"/>
                <a:cs typeface="Trebuchet MS"/>
              </a:rPr>
              <a:t>2021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800" spc="-125">
                <a:solidFill>
                  <a:srgbClr val="B7B7B7"/>
                </a:solidFill>
                <a:latin typeface="Trebuchet MS"/>
                <a:cs typeface="Trebuchet MS"/>
              </a:rPr>
              <a:t>,</a:t>
            </a:r>
            <a:r>
              <a:rPr dirty="0" sz="800" spc="-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IEA.</a:t>
            </a:r>
            <a:r>
              <a:rPr dirty="0" sz="800" spc="-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Licence:</a:t>
            </a:r>
            <a:r>
              <a:rPr dirty="0" sz="800" spc="-4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100">
                <a:solidFill>
                  <a:srgbClr val="B7B7B7"/>
                </a:solidFill>
                <a:latin typeface="Trebuchet MS"/>
                <a:cs typeface="Trebuchet MS"/>
              </a:rPr>
              <a:t>CC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BY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4.0.</a:t>
            </a:r>
            <a:endParaRPr sz="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00">
              <a:latin typeface="Trebuchet MS"/>
              <a:cs typeface="Trebuchet MS"/>
            </a:endParaRPr>
          </a:p>
          <a:p>
            <a:pPr marL="12700" marR="369570">
              <a:lnSpc>
                <a:spcPct val="100000"/>
              </a:lnSpc>
            </a:pP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Rand,</a:t>
            </a:r>
            <a:r>
              <a:rPr dirty="0" sz="800" spc="-3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Joseph,</a:t>
            </a:r>
            <a:r>
              <a:rPr dirty="0" sz="800" spc="-4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et</a:t>
            </a:r>
            <a:r>
              <a:rPr dirty="0" sz="800" spc="-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75">
                <a:solidFill>
                  <a:srgbClr val="B7B7B7"/>
                </a:solidFill>
                <a:latin typeface="Trebuchet MS"/>
                <a:cs typeface="Trebuchet MS"/>
              </a:rPr>
              <a:t>al.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“Queued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Up:</a:t>
            </a:r>
            <a:r>
              <a:rPr dirty="0" sz="800" spc="-3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Characteristics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of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Power</a:t>
            </a:r>
            <a:r>
              <a:rPr dirty="0" sz="800" spc="-5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Plans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Seeking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Transmission</a:t>
            </a:r>
            <a:r>
              <a:rPr dirty="0" sz="800" spc="-1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Interconnection as</a:t>
            </a:r>
            <a:r>
              <a:rPr dirty="0" sz="800" spc="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of the End</a:t>
            </a:r>
            <a:r>
              <a:rPr dirty="0" sz="800" spc="2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of</a:t>
            </a:r>
            <a:r>
              <a:rPr dirty="0" sz="800" spc="-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2022.”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Lawrence</a:t>
            </a:r>
            <a:r>
              <a:rPr dirty="0" sz="800" spc="-4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Berkeley</a:t>
            </a:r>
            <a:r>
              <a:rPr dirty="0" sz="800" spc="-4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National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Laboratory,</a:t>
            </a:r>
            <a:r>
              <a:rPr dirty="0" sz="800" spc="-30">
                <a:solidFill>
                  <a:srgbClr val="B7B7B7"/>
                </a:solidFill>
                <a:latin typeface="Trebuchet MS"/>
                <a:cs typeface="Trebuchet MS"/>
              </a:rPr>
              <a:t> Apr.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0">
                <a:solidFill>
                  <a:srgbClr val="B7B7B7"/>
                </a:solidFill>
                <a:latin typeface="Trebuchet MS"/>
                <a:cs typeface="Trebuchet MS"/>
              </a:rPr>
              <a:t>2023.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12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ChatGPT Image Oct 16, 2025 at 12_23_33 PM 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887" y="2005407"/>
            <a:ext cx="5897979" cy="18809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5595" y="2621026"/>
            <a:ext cx="1040765" cy="986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254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latin typeface="Trebuchet MS"/>
                <a:cs typeface="Trebuchet MS"/>
              </a:rPr>
              <a:t>US</a:t>
            </a:r>
            <a:r>
              <a:rPr dirty="0" sz="900" spc="45" b="1">
                <a:latin typeface="Trebuchet MS"/>
                <a:cs typeface="Trebuchet MS"/>
              </a:rPr>
              <a:t> </a:t>
            </a:r>
            <a:r>
              <a:rPr dirty="0" sz="900" spc="-20" b="1">
                <a:latin typeface="Trebuchet MS"/>
                <a:cs typeface="Trebuchet MS"/>
              </a:rPr>
              <a:t>grid </a:t>
            </a:r>
            <a:r>
              <a:rPr dirty="0" sz="900" spc="-10" b="1">
                <a:latin typeface="Trebuchet MS"/>
                <a:cs typeface="Trebuchet MS"/>
              </a:rPr>
              <a:t>interconnection </a:t>
            </a:r>
            <a:r>
              <a:rPr dirty="0" sz="900" b="1">
                <a:latin typeface="Trebuchet MS"/>
                <a:cs typeface="Trebuchet MS"/>
              </a:rPr>
              <a:t>costs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have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risen</a:t>
            </a:r>
            <a:r>
              <a:rPr dirty="0" sz="900" spc="-5">
                <a:latin typeface="Trebuchet MS"/>
                <a:cs typeface="Trebuchet MS"/>
              </a:rPr>
              <a:t> </a:t>
            </a:r>
            <a:r>
              <a:rPr dirty="0" sz="900" spc="-25">
                <a:latin typeface="Trebuchet MS"/>
                <a:cs typeface="Trebuchet MS"/>
              </a:rPr>
              <a:t>by </a:t>
            </a:r>
            <a:r>
              <a:rPr dirty="0" sz="900">
                <a:latin typeface="Trebuchet MS"/>
                <a:cs typeface="Trebuchet MS"/>
              </a:rPr>
              <a:t>4x</a:t>
            </a:r>
            <a:r>
              <a:rPr dirty="0" sz="900" spc="-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and</a:t>
            </a:r>
            <a:r>
              <a:rPr dirty="0" sz="900" spc="1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lead-times </a:t>
            </a:r>
            <a:r>
              <a:rPr dirty="0" sz="900">
                <a:latin typeface="Trebuchet MS"/>
                <a:cs typeface="Trebuchet MS"/>
              </a:rPr>
              <a:t>have</a:t>
            </a:r>
            <a:r>
              <a:rPr dirty="0" sz="900" spc="-4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risen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by</a:t>
            </a:r>
            <a:r>
              <a:rPr dirty="0" sz="900" spc="-30">
                <a:latin typeface="Trebuchet MS"/>
                <a:cs typeface="Trebuchet MS"/>
              </a:rPr>
              <a:t> </a:t>
            </a:r>
            <a:r>
              <a:rPr dirty="0" sz="900" spc="-25">
                <a:latin typeface="Trebuchet MS"/>
                <a:cs typeface="Trebuchet MS"/>
              </a:rPr>
              <a:t>2x </a:t>
            </a:r>
            <a:r>
              <a:rPr dirty="0" sz="900">
                <a:latin typeface="Trebuchet MS"/>
                <a:cs typeface="Trebuchet MS"/>
              </a:rPr>
              <a:t>over</a:t>
            </a:r>
            <a:r>
              <a:rPr dirty="0" sz="900" spc="-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the</a:t>
            </a:r>
            <a:r>
              <a:rPr dirty="0" sz="900" spc="-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past</a:t>
            </a:r>
            <a:r>
              <a:rPr dirty="0" sz="900" spc="1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15–</a:t>
            </a:r>
            <a:r>
              <a:rPr dirty="0" sz="900" spc="35">
                <a:latin typeface="Trebuchet MS"/>
                <a:cs typeface="Trebuchet MS"/>
              </a:rPr>
              <a:t>20 </a:t>
            </a:r>
            <a:r>
              <a:rPr dirty="0" sz="900" spc="-10">
                <a:latin typeface="Trebuchet MS"/>
                <a:cs typeface="Trebuchet MS"/>
              </a:rPr>
              <a:t>years.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9606" y="3938422"/>
            <a:ext cx="111506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6x</a:t>
            </a:r>
            <a:r>
              <a:rPr dirty="0" sz="900" spc="-5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more</a:t>
            </a:r>
            <a:r>
              <a:rPr dirty="0" sz="900" spc="-5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wind/solar </a:t>
            </a:r>
            <a:r>
              <a:rPr dirty="0" sz="900">
                <a:latin typeface="Trebuchet MS"/>
                <a:cs typeface="Trebuchet MS"/>
              </a:rPr>
              <a:t>projects</a:t>
            </a:r>
            <a:r>
              <a:rPr dirty="0" sz="900" spc="-40">
                <a:latin typeface="Trebuchet MS"/>
                <a:cs typeface="Trebuchet MS"/>
              </a:rPr>
              <a:t> </a:t>
            </a:r>
            <a:r>
              <a:rPr dirty="0" sz="900" spc="-35">
                <a:latin typeface="Trebuchet MS"/>
                <a:cs typeface="Trebuchet MS"/>
              </a:rPr>
              <a:t>are</a:t>
            </a:r>
            <a:r>
              <a:rPr dirty="0" sz="900" spc="-45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installing </a:t>
            </a:r>
            <a:r>
              <a:rPr dirty="0" sz="900">
                <a:latin typeface="Trebuchet MS"/>
                <a:cs typeface="Trebuchet MS"/>
              </a:rPr>
              <a:t>2x</a:t>
            </a:r>
            <a:r>
              <a:rPr dirty="0" sz="900" spc="-45">
                <a:latin typeface="Trebuchet MS"/>
                <a:cs typeface="Trebuchet MS"/>
              </a:rPr>
              <a:t> </a:t>
            </a:r>
            <a:r>
              <a:rPr dirty="0" sz="900" spc="-25">
                <a:latin typeface="Trebuchet MS"/>
                <a:cs typeface="Trebuchet MS"/>
              </a:rPr>
              <a:t>larger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 spc="-10" b="1">
                <a:latin typeface="Trebuchet MS"/>
                <a:cs typeface="Trebuchet MS"/>
              </a:rPr>
              <a:t>batteries </a:t>
            </a:r>
            <a:r>
              <a:rPr dirty="0" sz="900">
                <a:latin typeface="Trebuchet MS"/>
                <a:cs typeface="Trebuchet MS"/>
              </a:rPr>
              <a:t>upstream</a:t>
            </a:r>
            <a:r>
              <a:rPr dirty="0" sz="900" spc="-40">
                <a:latin typeface="Trebuchet MS"/>
                <a:cs typeface="Trebuchet MS"/>
              </a:rPr>
              <a:t> </a:t>
            </a:r>
            <a:r>
              <a:rPr dirty="0" sz="900" spc="-25">
                <a:latin typeface="Trebuchet MS"/>
                <a:cs typeface="Trebuchet MS"/>
              </a:rPr>
              <a:t>of </a:t>
            </a:r>
            <a:r>
              <a:rPr dirty="0" sz="900">
                <a:latin typeface="Trebuchet MS"/>
                <a:cs typeface="Trebuchet MS"/>
              </a:rPr>
              <a:t>substations</a:t>
            </a:r>
            <a:r>
              <a:rPr dirty="0" sz="900" spc="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to </a:t>
            </a:r>
            <a:r>
              <a:rPr dirty="0" sz="900" spc="-20">
                <a:latin typeface="Trebuchet MS"/>
                <a:cs typeface="Trebuchet MS"/>
              </a:rPr>
              <a:t>avoid </a:t>
            </a:r>
            <a:r>
              <a:rPr dirty="0" sz="900" spc="-10">
                <a:latin typeface="Trebuchet MS"/>
                <a:cs typeface="Trebuchet MS"/>
              </a:rPr>
              <a:t>network upgrades.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83938" y="4007611"/>
            <a:ext cx="98615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Wind/solar </a:t>
            </a:r>
            <a:r>
              <a:rPr dirty="0" sz="900" spc="-20" b="1">
                <a:latin typeface="Trebuchet MS"/>
                <a:cs typeface="Trebuchet MS"/>
              </a:rPr>
              <a:t>curtailment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rates </a:t>
            </a:r>
            <a:r>
              <a:rPr dirty="0" sz="900">
                <a:latin typeface="Trebuchet MS"/>
                <a:cs typeface="Trebuchet MS"/>
              </a:rPr>
              <a:t>have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risen</a:t>
            </a:r>
            <a:r>
              <a:rPr dirty="0" sz="900" spc="-1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by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8x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 spc="-25">
                <a:latin typeface="Trebuchet MS"/>
                <a:cs typeface="Trebuchet MS"/>
              </a:rPr>
              <a:t>to </a:t>
            </a:r>
            <a:r>
              <a:rPr dirty="0" sz="900" spc="100">
                <a:latin typeface="Trebuchet MS"/>
                <a:cs typeface="Trebuchet MS"/>
              </a:rPr>
              <a:t>5%</a:t>
            </a:r>
            <a:r>
              <a:rPr dirty="0" sz="900" spc="-4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globally </a:t>
            </a:r>
            <a:r>
              <a:rPr dirty="0" sz="900">
                <a:latin typeface="Trebuchet MS"/>
                <a:cs typeface="Trebuchet MS"/>
              </a:rPr>
              <a:t>due</a:t>
            </a:r>
            <a:r>
              <a:rPr dirty="0" sz="900" spc="-45">
                <a:latin typeface="Trebuchet MS"/>
                <a:cs typeface="Trebuchet MS"/>
              </a:rPr>
              <a:t> </a:t>
            </a:r>
            <a:r>
              <a:rPr dirty="0" sz="900" spc="-25">
                <a:latin typeface="Trebuchet MS"/>
                <a:cs typeface="Trebuchet MS"/>
              </a:rPr>
              <a:t>to </a:t>
            </a:r>
            <a:r>
              <a:rPr dirty="0" sz="900" spc="-10">
                <a:latin typeface="Trebuchet MS"/>
                <a:cs typeface="Trebuchet MS"/>
              </a:rPr>
              <a:t>T&amp;D</a:t>
            </a:r>
            <a:r>
              <a:rPr dirty="0" sz="900" spc="-5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bottlenecks.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54010" y="4053332"/>
            <a:ext cx="1024890" cy="711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">
              <a:lnSpc>
                <a:spcPct val="100000"/>
              </a:lnSpc>
              <a:spcBef>
                <a:spcPts val="100"/>
              </a:spcBef>
            </a:pPr>
            <a:r>
              <a:rPr dirty="0" sz="900" spc="80">
                <a:latin typeface="Trebuchet MS"/>
                <a:cs typeface="Trebuchet MS"/>
              </a:rPr>
              <a:t>US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end</a:t>
            </a:r>
            <a:r>
              <a:rPr dirty="0" sz="900" spc="-5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consumer </a:t>
            </a:r>
            <a:r>
              <a:rPr dirty="0" sz="900" b="1">
                <a:latin typeface="Trebuchet MS"/>
                <a:cs typeface="Trebuchet MS"/>
              </a:rPr>
              <a:t>outages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have</a:t>
            </a:r>
            <a:r>
              <a:rPr dirty="0" sz="900" spc="-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risen </a:t>
            </a:r>
            <a:r>
              <a:rPr dirty="0" sz="900">
                <a:latin typeface="Trebuchet MS"/>
                <a:cs typeface="Trebuchet MS"/>
              </a:rPr>
              <a:t>by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2x</a:t>
            </a:r>
            <a:r>
              <a:rPr dirty="0" sz="900" spc="-4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over</a:t>
            </a:r>
            <a:r>
              <a:rPr dirty="0" sz="900" spc="-3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the</a:t>
            </a:r>
            <a:r>
              <a:rPr dirty="0" sz="900" spc="-40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past </a:t>
            </a:r>
            <a:r>
              <a:rPr dirty="0" sz="900" spc="-10">
                <a:latin typeface="Trebuchet MS"/>
                <a:cs typeface="Trebuchet MS"/>
              </a:rPr>
              <a:t>decade,</a:t>
            </a:r>
            <a:r>
              <a:rPr dirty="0" sz="900" spc="-5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mostly</a:t>
            </a:r>
            <a:r>
              <a:rPr dirty="0" sz="900" spc="-10">
                <a:latin typeface="Trebuchet MS"/>
                <a:cs typeface="Trebuchet MS"/>
              </a:rPr>
              <a:t> </a:t>
            </a:r>
            <a:r>
              <a:rPr dirty="0" sz="900" spc="-25">
                <a:latin typeface="Trebuchet MS"/>
                <a:cs typeface="Trebuchet MS"/>
              </a:rPr>
              <a:t>due </a:t>
            </a:r>
            <a:r>
              <a:rPr dirty="0" sz="900">
                <a:latin typeface="Trebuchet MS"/>
                <a:cs typeface="Trebuchet MS"/>
              </a:rPr>
              <a:t>to</a:t>
            </a:r>
            <a:r>
              <a:rPr dirty="0" sz="900" spc="-4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grid</a:t>
            </a:r>
            <a:r>
              <a:rPr dirty="0" sz="900" spc="-4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overloads.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35045" y="3984142"/>
            <a:ext cx="113411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latin typeface="Trebuchet MS"/>
                <a:cs typeface="Trebuchet MS"/>
              </a:rPr>
              <a:t>Lead-times</a:t>
            </a:r>
            <a:r>
              <a:rPr dirty="0" sz="900" spc="-50" b="1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have </a:t>
            </a:r>
            <a:r>
              <a:rPr dirty="0" sz="900">
                <a:latin typeface="Trebuchet MS"/>
                <a:cs typeface="Trebuchet MS"/>
              </a:rPr>
              <a:t>blown</a:t>
            </a:r>
            <a:r>
              <a:rPr dirty="0" sz="900" spc="-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out</a:t>
            </a:r>
            <a:r>
              <a:rPr dirty="0" sz="900" spc="-1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to 12–</a:t>
            </a:r>
            <a:r>
              <a:rPr dirty="0" sz="900" spc="35">
                <a:latin typeface="Trebuchet MS"/>
                <a:cs typeface="Trebuchet MS"/>
              </a:rPr>
              <a:t>60 </a:t>
            </a:r>
            <a:r>
              <a:rPr dirty="0" sz="900">
                <a:latin typeface="Trebuchet MS"/>
                <a:cs typeface="Trebuchet MS"/>
              </a:rPr>
              <a:t>months</a:t>
            </a:r>
            <a:r>
              <a:rPr dirty="0" sz="900" spc="50">
                <a:latin typeface="Trebuchet MS"/>
                <a:cs typeface="Trebuchet MS"/>
              </a:rPr>
              <a:t> </a:t>
            </a:r>
            <a:r>
              <a:rPr dirty="0" sz="900" spc="-25">
                <a:latin typeface="Trebuchet MS"/>
                <a:cs typeface="Trebuchet MS"/>
              </a:rPr>
              <a:t>for </a:t>
            </a:r>
            <a:r>
              <a:rPr dirty="0" sz="900" spc="-10">
                <a:latin typeface="Trebuchet MS"/>
                <a:cs typeface="Trebuchet MS"/>
              </a:rPr>
              <a:t>transformers, switchgear,</a:t>
            </a:r>
            <a:r>
              <a:rPr dirty="0" sz="900" spc="-4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and</a:t>
            </a:r>
            <a:r>
              <a:rPr dirty="0" sz="900" spc="-30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other </a:t>
            </a:r>
            <a:r>
              <a:rPr dirty="0" sz="900" spc="-10">
                <a:latin typeface="Trebuchet MS"/>
                <a:cs typeface="Trebuchet MS"/>
              </a:rPr>
              <a:t>equipment.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58078" y="3984752"/>
            <a:ext cx="110426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2540">
              <a:lnSpc>
                <a:spcPct val="100000"/>
              </a:lnSpc>
              <a:spcBef>
                <a:spcPts val="100"/>
              </a:spcBef>
            </a:pPr>
            <a:r>
              <a:rPr dirty="0" sz="900" spc="80">
                <a:latin typeface="Trebuchet MS"/>
                <a:cs typeface="Trebuchet MS"/>
              </a:rPr>
              <a:t>A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large</a:t>
            </a:r>
            <a:r>
              <a:rPr dirty="0" sz="900" spc="-4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new</a:t>
            </a:r>
            <a:r>
              <a:rPr dirty="0" sz="900" spc="-6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T&amp;D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line </a:t>
            </a:r>
            <a:r>
              <a:rPr dirty="0" sz="900">
                <a:latin typeface="Trebuchet MS"/>
                <a:cs typeface="Trebuchet MS"/>
              </a:rPr>
              <a:t>may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need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to</a:t>
            </a:r>
            <a:r>
              <a:rPr dirty="0" sz="900" spc="-3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obtain </a:t>
            </a:r>
            <a:r>
              <a:rPr dirty="0" sz="900">
                <a:latin typeface="Trebuchet MS"/>
                <a:cs typeface="Trebuchet MS"/>
              </a:rPr>
              <a:t>as</a:t>
            </a:r>
            <a:r>
              <a:rPr dirty="0" sz="900" spc="-1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many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as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13,500 </a:t>
            </a:r>
            <a:r>
              <a:rPr dirty="0" sz="900" spc="-25">
                <a:latin typeface="Trebuchet MS"/>
                <a:cs typeface="Trebuchet MS"/>
              </a:rPr>
              <a:t>permits,</a:t>
            </a:r>
            <a:r>
              <a:rPr dirty="0" sz="900" spc="-1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and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 spc="-10" b="1">
                <a:latin typeface="Trebuchet MS"/>
                <a:cs typeface="Trebuchet MS"/>
              </a:rPr>
              <a:t>delayed projects</a:t>
            </a:r>
            <a:r>
              <a:rPr dirty="0" sz="900" b="1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take</a:t>
            </a:r>
            <a:r>
              <a:rPr dirty="0" sz="900" spc="3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15–</a:t>
            </a:r>
            <a:r>
              <a:rPr dirty="0" sz="900" spc="35">
                <a:latin typeface="Trebuchet MS"/>
                <a:cs typeface="Trebuchet MS"/>
              </a:rPr>
              <a:t>20 </a:t>
            </a:r>
            <a:r>
              <a:rPr dirty="0" sz="900" spc="-10">
                <a:latin typeface="Trebuchet MS"/>
                <a:cs typeface="Trebuchet MS"/>
              </a:rPr>
              <a:t>years.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98740" y="2768600"/>
            <a:ext cx="112141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latin typeface="Trebuchet MS"/>
                <a:cs typeface="Trebuchet MS"/>
              </a:rPr>
              <a:t>Lead</a:t>
            </a:r>
            <a:r>
              <a:rPr dirty="0" sz="900" spc="-6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times</a:t>
            </a:r>
            <a:r>
              <a:rPr dirty="0" sz="900" spc="-30" b="1">
                <a:latin typeface="Trebuchet MS"/>
                <a:cs typeface="Trebuchet MS"/>
              </a:rPr>
              <a:t> </a:t>
            </a:r>
            <a:r>
              <a:rPr dirty="0" sz="900" spc="-25">
                <a:latin typeface="Trebuchet MS"/>
                <a:cs typeface="Trebuchet MS"/>
              </a:rPr>
              <a:t>to </a:t>
            </a:r>
            <a:r>
              <a:rPr dirty="0" sz="900">
                <a:latin typeface="Trebuchet MS"/>
                <a:cs typeface="Trebuchet MS"/>
              </a:rPr>
              <a:t>connect</a:t>
            </a:r>
            <a:r>
              <a:rPr dirty="0" sz="900" spc="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new </a:t>
            </a:r>
            <a:r>
              <a:rPr dirty="0" sz="900" spc="-20">
                <a:latin typeface="Trebuchet MS"/>
                <a:cs typeface="Trebuchet MS"/>
              </a:rPr>
              <a:t>data </a:t>
            </a:r>
            <a:r>
              <a:rPr dirty="0" sz="900">
                <a:latin typeface="Trebuchet MS"/>
                <a:cs typeface="Trebuchet MS"/>
              </a:rPr>
              <a:t>centers</a:t>
            </a:r>
            <a:r>
              <a:rPr dirty="0" sz="900" spc="-4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and</a:t>
            </a:r>
            <a:r>
              <a:rPr dirty="0" sz="900" spc="-30">
                <a:latin typeface="Trebuchet MS"/>
                <a:cs typeface="Trebuchet MS"/>
              </a:rPr>
              <a:t> </a:t>
            </a:r>
            <a:r>
              <a:rPr dirty="0" sz="900" spc="40">
                <a:latin typeface="Trebuchet MS"/>
                <a:cs typeface="Trebuchet MS"/>
              </a:rPr>
              <a:t>EV </a:t>
            </a:r>
            <a:r>
              <a:rPr dirty="0" sz="900">
                <a:latin typeface="Trebuchet MS"/>
                <a:cs typeface="Trebuchet MS"/>
              </a:rPr>
              <a:t>chargers</a:t>
            </a:r>
            <a:r>
              <a:rPr dirty="0" sz="900" spc="-4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into</a:t>
            </a:r>
            <a:r>
              <a:rPr dirty="0" sz="900" spc="-3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the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grid </a:t>
            </a:r>
            <a:r>
              <a:rPr dirty="0" sz="900">
                <a:latin typeface="Trebuchet MS"/>
                <a:cs typeface="Trebuchet MS"/>
              </a:rPr>
              <a:t>have</a:t>
            </a:r>
            <a:r>
              <a:rPr dirty="0" sz="900" spc="-5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blown</a:t>
            </a:r>
            <a:r>
              <a:rPr dirty="0" sz="900" spc="-3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out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to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 spc="65">
                <a:latin typeface="Trebuchet MS"/>
                <a:cs typeface="Trebuchet MS"/>
              </a:rPr>
              <a:t>3–</a:t>
            </a:r>
            <a:r>
              <a:rPr dirty="0" sz="900">
                <a:latin typeface="Trebuchet MS"/>
                <a:cs typeface="Trebuchet MS"/>
              </a:rPr>
              <a:t>5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years.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3365" y="140335"/>
            <a:ext cx="8799195" cy="0"/>
          </a:xfrm>
          <a:custGeom>
            <a:avLst/>
            <a:gdLst/>
            <a:ahLst/>
            <a:cxnLst/>
            <a:rect l="l" t="t" r="r" b="b"/>
            <a:pathLst>
              <a:path w="8799195" h="0">
                <a:moveTo>
                  <a:pt x="0" y="0"/>
                </a:moveTo>
                <a:lnTo>
                  <a:pt x="879898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A purple and black logo  Description automatically generated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825" y="4849786"/>
            <a:ext cx="194487" cy="16154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68274" y="245109"/>
            <a:ext cx="9112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Electrification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Trebuchet MS"/>
                <a:cs typeface="Trebuchet MS"/>
              </a:rPr>
              <a:t>Investment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 spc="-20" b="1">
                <a:latin typeface="Trebuchet MS"/>
                <a:cs typeface="Trebuchet MS"/>
              </a:rPr>
              <a:t>Case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14</a:t>
            </a:fld>
          </a:p>
        </p:txBody>
      </p:sp>
      <p:sp>
        <p:nvSpPr>
          <p:cNvPr id="15" name="object 15"/>
          <p:cNvSpPr txBox="1"/>
          <p:nvPr/>
        </p:nvSpPr>
        <p:spPr>
          <a:xfrm>
            <a:off x="552094" y="4953025"/>
            <a:ext cx="4801235" cy="14795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>
                <a:solidFill>
                  <a:srgbClr val="7E7E7E"/>
                </a:solidFill>
                <a:latin typeface="Trebuchet MS"/>
                <a:cs typeface="Trebuchet MS"/>
              </a:rPr>
              <a:t>Source:</a:t>
            </a:r>
            <a:r>
              <a:rPr dirty="0" sz="800" spc="459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dirty="0" sz="800" spc="-10">
                <a:solidFill>
                  <a:srgbClr val="7E7E7E"/>
                </a:solidFill>
                <a:latin typeface="Trebuchet MS"/>
                <a:cs typeface="Trebuchet MS"/>
                <a:hlinkClick r:id="rId4"/>
              </a:rPr>
              <a:t>https://thundersaidenergy.com/2024/03/07/power-</a:t>
            </a:r>
            <a:r>
              <a:rPr dirty="0" sz="800">
                <a:solidFill>
                  <a:srgbClr val="7E7E7E"/>
                </a:solidFill>
                <a:latin typeface="Trebuchet MS"/>
                <a:cs typeface="Trebuchet MS"/>
                <a:hlinkClick r:id="rId4"/>
              </a:rPr>
              <a:t>grids-the-biggest-bottleneck-</a:t>
            </a:r>
            <a:r>
              <a:rPr dirty="0" sz="800" spc="-10">
                <a:solidFill>
                  <a:srgbClr val="7E7E7E"/>
                </a:solidFill>
                <a:latin typeface="Trebuchet MS"/>
                <a:cs typeface="Trebuchet MS"/>
                <a:hlinkClick r:id="rId4"/>
              </a:rPr>
              <a:t>in-</a:t>
            </a:r>
            <a:r>
              <a:rPr dirty="0" sz="800">
                <a:solidFill>
                  <a:srgbClr val="7E7E7E"/>
                </a:solidFill>
                <a:latin typeface="Trebuchet MS"/>
                <a:cs typeface="Trebuchet MS"/>
                <a:hlinkClick r:id="rId4"/>
              </a:rPr>
              <a:t>the-</a:t>
            </a:r>
            <a:r>
              <a:rPr dirty="0" sz="800" spc="-10">
                <a:solidFill>
                  <a:srgbClr val="7E7E7E"/>
                </a:solidFill>
                <a:latin typeface="Trebuchet MS"/>
                <a:cs typeface="Trebuchet MS"/>
                <a:hlinkClick r:id="rId4"/>
              </a:rPr>
              <a:t>world/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325627" y="824229"/>
            <a:ext cx="6553200" cy="883285"/>
          </a:xfrm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60"/>
              </a:spcBef>
            </a:pPr>
            <a:r>
              <a:rPr dirty="0" sz="2800"/>
              <a:t>System</a:t>
            </a:r>
            <a:r>
              <a:rPr dirty="0" sz="2800" spc="110"/>
              <a:t> </a:t>
            </a:r>
            <a:r>
              <a:rPr dirty="0" sz="2800"/>
              <a:t>Under</a:t>
            </a:r>
            <a:r>
              <a:rPr dirty="0" sz="2800" spc="114"/>
              <a:t> </a:t>
            </a:r>
            <a:r>
              <a:rPr dirty="0" sz="2800" spc="-10"/>
              <a:t>Strain: </a:t>
            </a:r>
            <a:r>
              <a:rPr dirty="0" sz="2800"/>
              <a:t>Constraints</a:t>
            </a:r>
            <a:r>
              <a:rPr dirty="0" sz="2800" spc="114"/>
              <a:t> </a:t>
            </a:r>
            <a:r>
              <a:rPr dirty="0" sz="2800"/>
              <a:t>across</a:t>
            </a:r>
            <a:r>
              <a:rPr dirty="0" sz="2800" spc="120"/>
              <a:t> </a:t>
            </a:r>
            <a:r>
              <a:rPr dirty="0" sz="2800"/>
              <a:t>every</a:t>
            </a:r>
            <a:r>
              <a:rPr dirty="0" sz="2800" spc="145"/>
              <a:t> </a:t>
            </a:r>
            <a:r>
              <a:rPr dirty="0" sz="2800" spc="-10"/>
              <a:t>layer</a:t>
            </a:r>
            <a:endParaRPr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blue and purple background with a letter v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34136" y="894410"/>
            <a:ext cx="3169285" cy="711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>
                <a:solidFill>
                  <a:srgbClr val="FFFFFF"/>
                </a:solidFill>
              </a:rPr>
              <a:t>POW</a:t>
            </a:r>
            <a:r>
              <a:rPr dirty="0" sz="4500" spc="85">
                <a:solidFill>
                  <a:srgbClr val="FFFFFF"/>
                </a:solidFill>
              </a:rPr>
              <a:t> </a:t>
            </a:r>
            <a:r>
              <a:rPr dirty="0" sz="4500">
                <a:solidFill>
                  <a:srgbClr val="FFFFFF"/>
                </a:solidFill>
              </a:rPr>
              <a:t>IS</a:t>
            </a:r>
            <a:r>
              <a:rPr dirty="0" sz="4500" spc="90">
                <a:solidFill>
                  <a:srgbClr val="FFFFFF"/>
                </a:solidFill>
              </a:rPr>
              <a:t> </a:t>
            </a:r>
            <a:r>
              <a:rPr dirty="0" sz="4500" spc="-25">
                <a:solidFill>
                  <a:srgbClr val="FFFFFF"/>
                </a:solidFill>
              </a:rPr>
              <a:t>AN</a:t>
            </a:r>
            <a:endParaRPr sz="4500"/>
          </a:p>
        </p:txBody>
      </p:sp>
      <p:sp>
        <p:nvSpPr>
          <p:cNvPr id="4" name="object 4"/>
          <p:cNvSpPr txBox="1"/>
          <p:nvPr/>
        </p:nvSpPr>
        <p:spPr>
          <a:xfrm>
            <a:off x="370636" y="1512189"/>
            <a:ext cx="7090409" cy="2563495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76200" marR="17780">
              <a:lnSpc>
                <a:spcPct val="90000"/>
              </a:lnSpc>
              <a:spcBef>
                <a:spcPts val="640"/>
              </a:spcBef>
              <a:tabLst>
                <a:tab pos="4151629" algn="l"/>
              </a:tabLst>
            </a:pPr>
            <a:r>
              <a:rPr dirty="0" sz="4500" spc="-10">
                <a:solidFill>
                  <a:srgbClr val="FFFFFF"/>
                </a:solidFill>
                <a:latin typeface="Lucida Console"/>
                <a:cs typeface="Lucida Console"/>
              </a:rPr>
              <a:t>ELECTRIFICATION SUPERCYCLE</a:t>
            </a:r>
            <a:r>
              <a:rPr dirty="0" baseline="25000" sz="4500" spc="-15">
                <a:solidFill>
                  <a:srgbClr val="FFFFFF"/>
                </a:solidFill>
                <a:latin typeface="Lucida Console"/>
                <a:cs typeface="Lucida Console"/>
              </a:rPr>
              <a:t>®</a:t>
            </a:r>
            <a:r>
              <a:rPr dirty="0" baseline="25000" sz="4500">
                <a:solidFill>
                  <a:srgbClr val="FFFFFF"/>
                </a:solidFill>
                <a:latin typeface="Lucida Console"/>
                <a:cs typeface="Lucida Console"/>
              </a:rPr>
              <a:t>	</a:t>
            </a:r>
            <a:r>
              <a:rPr dirty="0" sz="4500" spc="-25">
                <a:solidFill>
                  <a:srgbClr val="FFFFFF"/>
                </a:solidFill>
                <a:latin typeface="Lucida Console"/>
                <a:cs typeface="Lucida Console"/>
              </a:rPr>
              <a:t>ETF </a:t>
            </a: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TARGETING</a:t>
            </a:r>
            <a:r>
              <a:rPr dirty="0" sz="4500" spc="160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THE</a:t>
            </a:r>
            <a:r>
              <a:rPr dirty="0" sz="4500" spc="175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500" spc="-10">
                <a:solidFill>
                  <a:srgbClr val="FFFFFF"/>
                </a:solidFill>
                <a:latin typeface="Lucida Console"/>
                <a:cs typeface="Lucida Console"/>
              </a:rPr>
              <a:t>PROFIT </a:t>
            </a: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POOLS</a:t>
            </a:r>
            <a:r>
              <a:rPr dirty="0" sz="4500" spc="120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500">
                <a:solidFill>
                  <a:srgbClr val="FFFFFF"/>
                </a:solidFill>
                <a:latin typeface="Lucida Console"/>
                <a:cs typeface="Lucida Console"/>
              </a:rPr>
              <a:t>THAT</a:t>
            </a:r>
            <a:r>
              <a:rPr dirty="0" sz="4500" spc="125">
                <a:solidFill>
                  <a:srgbClr val="FFFFFF"/>
                </a:solidFill>
                <a:latin typeface="Lucida Console"/>
                <a:cs typeface="Lucida Console"/>
              </a:rPr>
              <a:t> </a:t>
            </a:r>
            <a:r>
              <a:rPr dirty="0" sz="4500" spc="-10">
                <a:solidFill>
                  <a:srgbClr val="FFFFFF"/>
                </a:solidFill>
                <a:latin typeface="Lucida Console"/>
                <a:cs typeface="Lucida Console"/>
              </a:rPr>
              <a:t>MATTER</a:t>
            </a:r>
            <a:endParaRPr sz="4500">
              <a:latin typeface="Lucida Console"/>
              <a:cs typeface="Lucida Consol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03691" y="4783328"/>
            <a:ext cx="1536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solidFill>
                  <a:srgbClr val="FFFFFF"/>
                </a:solidFill>
                <a:latin typeface="Arial"/>
                <a:cs typeface="Arial"/>
              </a:rPr>
              <a:t>15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136" y="245109"/>
            <a:ext cx="98551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FFFFFF"/>
                </a:solidFill>
                <a:latin typeface="Trebuchet MS"/>
                <a:cs typeface="Trebuchet MS"/>
              </a:rPr>
              <a:t>Electrification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solidFill>
                  <a:srgbClr val="FFFFFF"/>
                </a:solidFill>
                <a:latin typeface="Trebuchet MS"/>
                <a:cs typeface="Trebuchet MS"/>
              </a:rPr>
              <a:t>Product</a:t>
            </a:r>
            <a:r>
              <a:rPr dirty="0" sz="900" spc="-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Trebuchet MS"/>
                <a:cs typeface="Trebuchet MS"/>
              </a:rPr>
              <a:t>Overview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3365" y="133184"/>
            <a:ext cx="8799195" cy="4808220"/>
            <a:chOff x="113365" y="133184"/>
            <a:chExt cx="8799195" cy="4808220"/>
          </a:xfrm>
        </p:grpSpPr>
        <p:sp>
          <p:nvSpPr>
            <p:cNvPr id="8" name="object 8"/>
            <p:cNvSpPr/>
            <p:nvPr/>
          </p:nvSpPr>
          <p:spPr>
            <a:xfrm>
              <a:off x="113365" y="140335"/>
              <a:ext cx="8799195" cy="0"/>
            </a:xfrm>
            <a:custGeom>
              <a:avLst/>
              <a:gdLst/>
              <a:ahLst/>
              <a:cxnLst/>
              <a:rect l="l" t="t" r="r" b="b"/>
              <a:pathLst>
                <a:path w="8799195" h="0">
                  <a:moveTo>
                    <a:pt x="0" y="0"/>
                  </a:moveTo>
                  <a:lnTo>
                    <a:pt x="8798986" y="0"/>
                  </a:lnTo>
                </a:path>
              </a:pathLst>
            </a:custGeom>
            <a:ln w="143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A white and purple logo  Description automatically generated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1825" y="4729378"/>
              <a:ext cx="1264259" cy="2118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We</a:t>
            </a:r>
            <a:r>
              <a:rPr dirty="0" spc="85"/>
              <a:t> </a:t>
            </a:r>
            <a:r>
              <a:rPr dirty="0"/>
              <a:t>invest</a:t>
            </a:r>
            <a:r>
              <a:rPr dirty="0" spc="80"/>
              <a:t> </a:t>
            </a:r>
            <a:r>
              <a:rPr dirty="0"/>
              <a:t>where</a:t>
            </a:r>
            <a:r>
              <a:rPr dirty="0" spc="80"/>
              <a:t> </a:t>
            </a:r>
            <a:r>
              <a:rPr dirty="0"/>
              <a:t>the</a:t>
            </a:r>
            <a:r>
              <a:rPr dirty="0" spc="90"/>
              <a:t> </a:t>
            </a:r>
            <a:r>
              <a:rPr dirty="0"/>
              <a:t>current</a:t>
            </a:r>
            <a:r>
              <a:rPr dirty="0" spc="60"/>
              <a:t> </a:t>
            </a:r>
            <a:r>
              <a:rPr dirty="0" spc="-10"/>
              <a:t>flows</a:t>
            </a:r>
          </a:p>
        </p:txBody>
      </p:sp>
      <p:sp>
        <p:nvSpPr>
          <p:cNvPr id="3" name="object 3"/>
          <p:cNvSpPr/>
          <p:nvPr/>
        </p:nvSpPr>
        <p:spPr>
          <a:xfrm>
            <a:off x="113365" y="140335"/>
            <a:ext cx="8799195" cy="0"/>
          </a:xfrm>
          <a:custGeom>
            <a:avLst/>
            <a:gdLst/>
            <a:ahLst/>
            <a:cxnLst/>
            <a:rect l="l" t="t" r="r" b="b"/>
            <a:pathLst>
              <a:path w="8799195" h="0">
                <a:moveTo>
                  <a:pt x="0" y="0"/>
                </a:moveTo>
                <a:lnTo>
                  <a:pt x="879898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231825" y="1191767"/>
            <a:ext cx="4392295" cy="3820160"/>
            <a:chOff x="231825" y="1191767"/>
            <a:chExt cx="4392295" cy="3820160"/>
          </a:xfrm>
        </p:grpSpPr>
        <p:pic>
          <p:nvPicPr>
            <p:cNvPr id="5" name="object 5" descr="A purple and black logo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825" y="4849786"/>
              <a:ext cx="194487" cy="1615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087" y="1191767"/>
              <a:ext cx="2159508" cy="368807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77151" y="1206626"/>
              <a:ext cx="2057400" cy="3586479"/>
            </a:xfrm>
            <a:custGeom>
              <a:avLst/>
              <a:gdLst/>
              <a:ahLst/>
              <a:cxnLst/>
              <a:rect l="l" t="t" r="r" b="b"/>
              <a:pathLst>
                <a:path w="2057400" h="3586479">
                  <a:moveTo>
                    <a:pt x="2027085" y="0"/>
                  </a:moveTo>
                  <a:lnTo>
                    <a:pt x="30048" y="0"/>
                  </a:lnTo>
                  <a:lnTo>
                    <a:pt x="18350" y="2361"/>
                  </a:lnTo>
                  <a:lnTo>
                    <a:pt x="8799" y="8794"/>
                  </a:lnTo>
                  <a:lnTo>
                    <a:pt x="2360" y="18323"/>
                  </a:lnTo>
                  <a:lnTo>
                    <a:pt x="0" y="29972"/>
                  </a:lnTo>
                  <a:lnTo>
                    <a:pt x="0" y="3555796"/>
                  </a:lnTo>
                  <a:lnTo>
                    <a:pt x="2360" y="3567496"/>
                  </a:lnTo>
                  <a:lnTo>
                    <a:pt x="8799" y="3577051"/>
                  </a:lnTo>
                  <a:lnTo>
                    <a:pt x="18350" y="3583494"/>
                  </a:lnTo>
                  <a:lnTo>
                    <a:pt x="30048" y="3585857"/>
                  </a:lnTo>
                  <a:lnTo>
                    <a:pt x="2027085" y="3585857"/>
                  </a:lnTo>
                  <a:lnTo>
                    <a:pt x="2038733" y="3583494"/>
                  </a:lnTo>
                  <a:lnTo>
                    <a:pt x="2048262" y="3577051"/>
                  </a:lnTo>
                  <a:lnTo>
                    <a:pt x="2054695" y="3567496"/>
                  </a:lnTo>
                  <a:lnTo>
                    <a:pt x="2057057" y="3555796"/>
                  </a:lnTo>
                  <a:lnTo>
                    <a:pt x="2057057" y="29972"/>
                  </a:lnTo>
                  <a:lnTo>
                    <a:pt x="2054695" y="18323"/>
                  </a:lnTo>
                  <a:lnTo>
                    <a:pt x="2048262" y="8794"/>
                  </a:lnTo>
                  <a:lnTo>
                    <a:pt x="2038733" y="2361"/>
                  </a:lnTo>
                  <a:lnTo>
                    <a:pt x="20270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4307" y="1191767"/>
              <a:ext cx="2159508" cy="36880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17647" y="1206626"/>
              <a:ext cx="2057400" cy="3586479"/>
            </a:xfrm>
            <a:custGeom>
              <a:avLst/>
              <a:gdLst/>
              <a:ahLst/>
              <a:cxnLst/>
              <a:rect l="l" t="t" r="r" b="b"/>
              <a:pathLst>
                <a:path w="2057400" h="3586479">
                  <a:moveTo>
                    <a:pt x="2027047" y="0"/>
                  </a:moveTo>
                  <a:lnTo>
                    <a:pt x="30099" y="0"/>
                  </a:lnTo>
                  <a:lnTo>
                    <a:pt x="18377" y="2361"/>
                  </a:lnTo>
                  <a:lnTo>
                    <a:pt x="8810" y="8794"/>
                  </a:lnTo>
                  <a:lnTo>
                    <a:pt x="2363" y="18323"/>
                  </a:lnTo>
                  <a:lnTo>
                    <a:pt x="0" y="29972"/>
                  </a:lnTo>
                  <a:lnTo>
                    <a:pt x="0" y="3555796"/>
                  </a:lnTo>
                  <a:lnTo>
                    <a:pt x="2363" y="3567496"/>
                  </a:lnTo>
                  <a:lnTo>
                    <a:pt x="8810" y="3577051"/>
                  </a:lnTo>
                  <a:lnTo>
                    <a:pt x="18377" y="3583494"/>
                  </a:lnTo>
                  <a:lnTo>
                    <a:pt x="30099" y="3585857"/>
                  </a:lnTo>
                  <a:lnTo>
                    <a:pt x="2027047" y="3585857"/>
                  </a:lnTo>
                  <a:lnTo>
                    <a:pt x="2038768" y="3583494"/>
                  </a:lnTo>
                  <a:lnTo>
                    <a:pt x="2048335" y="3577051"/>
                  </a:lnTo>
                  <a:lnTo>
                    <a:pt x="2054782" y="3567496"/>
                  </a:lnTo>
                  <a:lnTo>
                    <a:pt x="2057146" y="3555796"/>
                  </a:lnTo>
                  <a:lnTo>
                    <a:pt x="2057146" y="29972"/>
                  </a:lnTo>
                  <a:lnTo>
                    <a:pt x="2054782" y="18323"/>
                  </a:lnTo>
                  <a:lnTo>
                    <a:pt x="2048335" y="8794"/>
                  </a:lnTo>
                  <a:lnTo>
                    <a:pt x="2038768" y="2361"/>
                  </a:lnTo>
                  <a:lnTo>
                    <a:pt x="2027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4671021" y="1196340"/>
            <a:ext cx="4290695" cy="3688079"/>
            <a:chOff x="4671021" y="1196340"/>
            <a:chExt cx="4290695" cy="3688079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71021" y="1210025"/>
              <a:ext cx="2139773" cy="366069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714748" y="1206626"/>
              <a:ext cx="2057400" cy="3586479"/>
            </a:xfrm>
            <a:custGeom>
              <a:avLst/>
              <a:gdLst/>
              <a:ahLst/>
              <a:cxnLst/>
              <a:rect l="l" t="t" r="r" b="b"/>
              <a:pathLst>
                <a:path w="2057400" h="3586479">
                  <a:moveTo>
                    <a:pt x="2027047" y="0"/>
                  </a:moveTo>
                  <a:lnTo>
                    <a:pt x="30099" y="0"/>
                  </a:lnTo>
                  <a:lnTo>
                    <a:pt x="18377" y="2361"/>
                  </a:lnTo>
                  <a:lnTo>
                    <a:pt x="8810" y="8794"/>
                  </a:lnTo>
                  <a:lnTo>
                    <a:pt x="2363" y="18323"/>
                  </a:lnTo>
                  <a:lnTo>
                    <a:pt x="0" y="29972"/>
                  </a:lnTo>
                  <a:lnTo>
                    <a:pt x="0" y="3555796"/>
                  </a:lnTo>
                  <a:lnTo>
                    <a:pt x="2363" y="3567496"/>
                  </a:lnTo>
                  <a:lnTo>
                    <a:pt x="8810" y="3577051"/>
                  </a:lnTo>
                  <a:lnTo>
                    <a:pt x="18377" y="3583494"/>
                  </a:lnTo>
                  <a:lnTo>
                    <a:pt x="30099" y="3585857"/>
                  </a:lnTo>
                  <a:lnTo>
                    <a:pt x="2027047" y="3585857"/>
                  </a:lnTo>
                  <a:lnTo>
                    <a:pt x="2038768" y="3583494"/>
                  </a:lnTo>
                  <a:lnTo>
                    <a:pt x="2048335" y="3577051"/>
                  </a:lnTo>
                  <a:lnTo>
                    <a:pt x="2054782" y="3567496"/>
                  </a:lnTo>
                  <a:lnTo>
                    <a:pt x="2057146" y="3555796"/>
                  </a:lnTo>
                  <a:lnTo>
                    <a:pt x="2057146" y="29972"/>
                  </a:lnTo>
                  <a:lnTo>
                    <a:pt x="2054782" y="18323"/>
                  </a:lnTo>
                  <a:lnTo>
                    <a:pt x="2048335" y="8794"/>
                  </a:lnTo>
                  <a:lnTo>
                    <a:pt x="2038768" y="2361"/>
                  </a:lnTo>
                  <a:lnTo>
                    <a:pt x="2027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01611" y="1196340"/>
              <a:ext cx="2159507" cy="36880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855333" y="1211198"/>
              <a:ext cx="2057400" cy="3586479"/>
            </a:xfrm>
            <a:custGeom>
              <a:avLst/>
              <a:gdLst/>
              <a:ahLst/>
              <a:cxnLst/>
              <a:rect l="l" t="t" r="r" b="b"/>
              <a:pathLst>
                <a:path w="2057400" h="3586479">
                  <a:moveTo>
                    <a:pt x="2027047" y="0"/>
                  </a:moveTo>
                  <a:lnTo>
                    <a:pt x="29972" y="0"/>
                  </a:lnTo>
                  <a:lnTo>
                    <a:pt x="18323" y="2361"/>
                  </a:lnTo>
                  <a:lnTo>
                    <a:pt x="8794" y="8794"/>
                  </a:lnTo>
                  <a:lnTo>
                    <a:pt x="2361" y="18323"/>
                  </a:lnTo>
                  <a:lnTo>
                    <a:pt x="0" y="29972"/>
                  </a:lnTo>
                  <a:lnTo>
                    <a:pt x="0" y="3555809"/>
                  </a:lnTo>
                  <a:lnTo>
                    <a:pt x="2361" y="3567507"/>
                  </a:lnTo>
                  <a:lnTo>
                    <a:pt x="8794" y="3577058"/>
                  </a:lnTo>
                  <a:lnTo>
                    <a:pt x="18323" y="3583496"/>
                  </a:lnTo>
                  <a:lnTo>
                    <a:pt x="29972" y="3585857"/>
                  </a:lnTo>
                  <a:lnTo>
                    <a:pt x="2027047" y="3585857"/>
                  </a:lnTo>
                  <a:lnTo>
                    <a:pt x="2038695" y="3583496"/>
                  </a:lnTo>
                  <a:lnTo>
                    <a:pt x="2048224" y="3577058"/>
                  </a:lnTo>
                  <a:lnTo>
                    <a:pt x="2054657" y="3567507"/>
                  </a:lnTo>
                  <a:lnTo>
                    <a:pt x="2057019" y="3555809"/>
                  </a:lnTo>
                  <a:lnTo>
                    <a:pt x="2057019" y="29972"/>
                  </a:lnTo>
                  <a:lnTo>
                    <a:pt x="2054657" y="18323"/>
                  </a:lnTo>
                  <a:lnTo>
                    <a:pt x="2048224" y="8794"/>
                  </a:lnTo>
                  <a:lnTo>
                    <a:pt x="2038695" y="2361"/>
                  </a:lnTo>
                  <a:lnTo>
                    <a:pt x="2027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489000" y="1310132"/>
            <a:ext cx="74021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3610" algn="l"/>
                <a:tab pos="4385310" algn="l"/>
                <a:tab pos="6550659" algn="l"/>
              </a:tabLst>
            </a:pPr>
            <a:r>
              <a:rPr dirty="0" sz="1200">
                <a:solidFill>
                  <a:srgbClr val="7827F6"/>
                </a:solidFill>
                <a:latin typeface="Lucida Console"/>
                <a:cs typeface="Lucida Console"/>
              </a:rPr>
              <a:t>1</a:t>
            </a:r>
            <a:r>
              <a:rPr dirty="0" sz="1200" spc="20">
                <a:solidFill>
                  <a:srgbClr val="7827F6"/>
                </a:solidFill>
                <a:latin typeface="Lucida Console"/>
                <a:cs typeface="Lucida Console"/>
              </a:rPr>
              <a:t> </a:t>
            </a:r>
            <a:r>
              <a:rPr dirty="0" sz="1200" spc="-10">
                <a:latin typeface="Lucida Console"/>
                <a:cs typeface="Lucida Console"/>
              </a:rPr>
              <a:t>Generation</a:t>
            </a:r>
            <a:r>
              <a:rPr dirty="0" sz="1200">
                <a:latin typeface="Lucida Console"/>
                <a:cs typeface="Lucida Console"/>
              </a:rPr>
              <a:t>	</a:t>
            </a:r>
            <a:r>
              <a:rPr dirty="0" sz="1200">
                <a:solidFill>
                  <a:srgbClr val="7827F6"/>
                </a:solidFill>
                <a:latin typeface="Lucida Console"/>
                <a:cs typeface="Lucida Console"/>
              </a:rPr>
              <a:t>2</a:t>
            </a:r>
            <a:r>
              <a:rPr dirty="0" sz="1200" spc="20">
                <a:solidFill>
                  <a:srgbClr val="7827F6"/>
                </a:solidFill>
                <a:latin typeface="Lucida Console"/>
                <a:cs typeface="Lucida Console"/>
              </a:rPr>
              <a:t> </a:t>
            </a:r>
            <a:r>
              <a:rPr dirty="0" sz="1200" spc="-10">
                <a:latin typeface="Lucida Console"/>
                <a:cs typeface="Lucida Console"/>
              </a:rPr>
              <a:t>Transmission</a:t>
            </a:r>
            <a:r>
              <a:rPr dirty="0" sz="1200">
                <a:latin typeface="Lucida Console"/>
                <a:cs typeface="Lucida Console"/>
              </a:rPr>
              <a:t>	</a:t>
            </a:r>
            <a:r>
              <a:rPr dirty="0" sz="1200">
                <a:solidFill>
                  <a:srgbClr val="7827F6"/>
                </a:solidFill>
                <a:latin typeface="Lucida Console"/>
                <a:cs typeface="Lucida Console"/>
              </a:rPr>
              <a:t>3</a:t>
            </a:r>
            <a:r>
              <a:rPr dirty="0" sz="1200" spc="20">
                <a:solidFill>
                  <a:srgbClr val="7827F6"/>
                </a:solidFill>
                <a:latin typeface="Lucida Console"/>
                <a:cs typeface="Lucida Console"/>
              </a:rPr>
              <a:t> </a:t>
            </a:r>
            <a:r>
              <a:rPr dirty="0" sz="1200" spc="-10">
                <a:latin typeface="Lucida Console"/>
                <a:cs typeface="Lucida Console"/>
              </a:rPr>
              <a:t>Distribution</a:t>
            </a:r>
            <a:r>
              <a:rPr dirty="0" sz="1200">
                <a:latin typeface="Lucida Console"/>
                <a:cs typeface="Lucida Console"/>
              </a:rPr>
              <a:t>	</a:t>
            </a:r>
            <a:r>
              <a:rPr dirty="0" sz="1200">
                <a:solidFill>
                  <a:srgbClr val="7827F6"/>
                </a:solidFill>
                <a:latin typeface="Lucida Console"/>
                <a:cs typeface="Lucida Console"/>
              </a:rPr>
              <a:t>4</a:t>
            </a:r>
            <a:r>
              <a:rPr dirty="0" sz="1200" spc="20">
                <a:solidFill>
                  <a:srgbClr val="7827F6"/>
                </a:solidFill>
                <a:latin typeface="Lucida Console"/>
                <a:cs typeface="Lucida Console"/>
              </a:rPr>
              <a:t> </a:t>
            </a:r>
            <a:r>
              <a:rPr dirty="0" sz="1200" spc="-10">
                <a:latin typeface="Lucida Console"/>
                <a:cs typeface="Lucida Console"/>
              </a:rPr>
              <a:t>Storage</a:t>
            </a:r>
            <a:endParaRPr sz="1200">
              <a:latin typeface="Lucida Console"/>
              <a:cs typeface="Lucida Consol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9292" y="3004185"/>
            <a:ext cx="1739900" cy="1200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Trebuchet MS"/>
                <a:cs typeface="Trebuchet MS"/>
              </a:rPr>
              <a:t>Power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generation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including </a:t>
            </a:r>
            <a:r>
              <a:rPr dirty="0" sz="1100">
                <a:latin typeface="Trebuchet MS"/>
                <a:cs typeface="Trebuchet MS"/>
              </a:rPr>
              <a:t>Hydrocarbons,</a:t>
            </a:r>
            <a:r>
              <a:rPr dirty="0" sz="1100" spc="7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renewables, </a:t>
            </a:r>
            <a:r>
              <a:rPr dirty="0" sz="1100" spc="-20">
                <a:latin typeface="Trebuchet MS"/>
                <a:cs typeface="Trebuchet MS"/>
              </a:rPr>
              <a:t>nuclear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 spc="-45">
                <a:latin typeface="Trebuchet MS"/>
                <a:cs typeface="Trebuchet MS"/>
              </a:rPr>
              <a:t>etc.</a:t>
            </a:r>
            <a:r>
              <a:rPr dirty="0" sz="1100" spc="-5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We’ve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included </a:t>
            </a:r>
            <a:r>
              <a:rPr dirty="0" sz="1100">
                <a:latin typeface="Trebuchet MS"/>
                <a:cs typeface="Trebuchet MS"/>
              </a:rPr>
              <a:t>operators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 spc="-35">
                <a:latin typeface="Trebuchet MS"/>
                <a:cs typeface="Trebuchet MS"/>
              </a:rPr>
              <a:t>in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our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 spc="-50">
                <a:latin typeface="Trebuchet MS"/>
                <a:cs typeface="Trebuchet MS"/>
              </a:rPr>
              <a:t>initial</a:t>
            </a:r>
            <a:r>
              <a:rPr dirty="0" sz="1100" spc="-6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ETF </a:t>
            </a:r>
            <a:r>
              <a:rPr dirty="0" sz="1100" spc="-35">
                <a:latin typeface="Trebuchet MS"/>
                <a:cs typeface="Trebuchet MS"/>
              </a:rPr>
              <a:t>index, </a:t>
            </a:r>
            <a:r>
              <a:rPr dirty="0" sz="1100">
                <a:latin typeface="Trebuchet MS"/>
                <a:cs typeface="Trebuchet MS"/>
              </a:rPr>
              <a:t>and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may</a:t>
            </a:r>
            <a:r>
              <a:rPr dirty="0" sz="1100" spc="-5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adjust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20">
                <a:latin typeface="Trebuchet MS"/>
                <a:cs typeface="Trebuchet MS"/>
              </a:rPr>
              <a:t>over time</a:t>
            </a:r>
            <a:r>
              <a:rPr dirty="0" sz="1100" spc="-6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to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lean</a:t>
            </a:r>
            <a:r>
              <a:rPr dirty="0" sz="1100" spc="-5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into</a:t>
            </a:r>
            <a:r>
              <a:rPr dirty="0" sz="1100" spc="-50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CAPEX </a:t>
            </a:r>
            <a:r>
              <a:rPr dirty="0" sz="1100" spc="-10">
                <a:latin typeface="Trebuchet MS"/>
                <a:cs typeface="Trebuchet MS"/>
              </a:rPr>
              <a:t>cycles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92654" y="3004185"/>
            <a:ext cx="1764030" cy="1535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Trebuchet MS"/>
                <a:cs typeface="Trebuchet MS"/>
              </a:rPr>
              <a:t>Steel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towers</a:t>
            </a:r>
            <a:r>
              <a:rPr dirty="0" sz="1100" spc="-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or</a:t>
            </a:r>
            <a:r>
              <a:rPr dirty="0" sz="1100" spc="-2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poles, aluminum-</a:t>
            </a:r>
            <a:r>
              <a:rPr dirty="0" sz="1100" spc="-20">
                <a:latin typeface="Trebuchet MS"/>
                <a:cs typeface="Trebuchet MS"/>
              </a:rPr>
              <a:t>steel</a:t>
            </a:r>
            <a:r>
              <a:rPr dirty="0" sz="1100" spc="-10">
                <a:latin typeface="Trebuchet MS"/>
                <a:cs typeface="Trebuchet MS"/>
              </a:rPr>
              <a:t> conductors with</a:t>
            </a:r>
            <a:r>
              <a:rPr dirty="0" sz="1100" spc="-2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optical</a:t>
            </a:r>
            <a:r>
              <a:rPr dirty="0" sz="1100" spc="-1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ground</a:t>
            </a:r>
            <a:r>
              <a:rPr dirty="0" sz="1100" spc="1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wire, </a:t>
            </a:r>
            <a:r>
              <a:rPr dirty="0" sz="1100" spc="50">
                <a:latin typeface="Trebuchet MS"/>
                <a:cs typeface="Trebuchet MS"/>
              </a:rPr>
              <a:t>HVDC,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insulators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and </a:t>
            </a:r>
            <a:r>
              <a:rPr dirty="0" sz="1100" spc="-30">
                <a:latin typeface="Trebuchet MS"/>
                <a:cs typeface="Trebuchet MS"/>
              </a:rPr>
              <a:t>hardware,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high-</a:t>
            </a:r>
            <a:r>
              <a:rPr dirty="0" sz="1100" spc="-10">
                <a:latin typeface="Trebuchet MS"/>
                <a:cs typeface="Trebuchet MS"/>
              </a:rPr>
              <a:t>voltage </a:t>
            </a:r>
            <a:r>
              <a:rPr dirty="0" sz="1100" spc="-20">
                <a:latin typeface="Trebuchet MS"/>
                <a:cs typeface="Trebuchet MS"/>
              </a:rPr>
              <a:t>transformers, </a:t>
            </a:r>
            <a:r>
              <a:rPr dirty="0" sz="1100" spc="-10">
                <a:latin typeface="Trebuchet MS"/>
                <a:cs typeface="Trebuchet MS"/>
              </a:rPr>
              <a:t>breakers</a:t>
            </a:r>
            <a:r>
              <a:rPr dirty="0" sz="1100" spc="-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and </a:t>
            </a:r>
            <a:r>
              <a:rPr dirty="0" sz="1100">
                <a:latin typeface="Trebuchet MS"/>
                <a:cs typeface="Trebuchet MS"/>
              </a:rPr>
              <a:t>busbars</a:t>
            </a:r>
            <a:r>
              <a:rPr dirty="0" sz="1100" spc="10">
                <a:latin typeface="Trebuchet MS"/>
                <a:cs typeface="Trebuchet MS"/>
              </a:rPr>
              <a:t> </a:t>
            </a:r>
            <a:r>
              <a:rPr dirty="0" sz="1100" spc="-30">
                <a:latin typeface="Trebuchet MS"/>
                <a:cs typeface="Trebuchet MS"/>
              </a:rPr>
              <a:t>in</a:t>
            </a:r>
            <a:r>
              <a:rPr dirty="0" sz="110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substations, </a:t>
            </a:r>
            <a:r>
              <a:rPr dirty="0" sz="1100">
                <a:latin typeface="Trebuchet MS"/>
                <a:cs typeface="Trebuchet MS"/>
              </a:rPr>
              <a:t>voltage</a:t>
            </a:r>
            <a:r>
              <a:rPr dirty="0" sz="1100" spc="-5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control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devices, </a:t>
            </a:r>
            <a:r>
              <a:rPr dirty="0" sz="1100" spc="10">
                <a:latin typeface="Trebuchet MS"/>
                <a:cs typeface="Trebuchet MS"/>
              </a:rPr>
              <a:t>protection/SCADA</a:t>
            </a:r>
            <a:r>
              <a:rPr dirty="0" sz="1100" spc="16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systems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91278" y="3004185"/>
            <a:ext cx="1747520" cy="1367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381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Trebuchet MS"/>
                <a:cs typeface="Trebuchet MS"/>
              </a:rPr>
              <a:t>Wood,</a:t>
            </a:r>
            <a:r>
              <a:rPr dirty="0" sz="1100" spc="-10">
                <a:latin typeface="Trebuchet MS"/>
                <a:cs typeface="Trebuchet MS"/>
              </a:rPr>
              <a:t> </a:t>
            </a:r>
            <a:r>
              <a:rPr dirty="0" sz="1100" spc="-40">
                <a:latin typeface="Trebuchet MS"/>
                <a:cs typeface="Trebuchet MS"/>
              </a:rPr>
              <a:t>steel,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or </a:t>
            </a:r>
            <a:r>
              <a:rPr dirty="0" sz="1100" spc="-10">
                <a:latin typeface="Trebuchet MS"/>
                <a:cs typeface="Trebuchet MS"/>
              </a:rPr>
              <a:t>concrete </a:t>
            </a:r>
            <a:r>
              <a:rPr dirty="0" sz="1100">
                <a:latin typeface="Trebuchet MS"/>
                <a:cs typeface="Trebuchet MS"/>
              </a:rPr>
              <a:t>poles</a:t>
            </a:r>
            <a:r>
              <a:rPr dirty="0" sz="1100" spc="-10">
                <a:latin typeface="Trebuchet MS"/>
                <a:cs typeface="Trebuchet MS"/>
              </a:rPr>
              <a:t> with</a:t>
            </a:r>
            <a:r>
              <a:rPr dirty="0" sz="1100" spc="-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medium-</a:t>
            </a:r>
            <a:r>
              <a:rPr dirty="0" sz="1100" spc="-10">
                <a:latin typeface="Trebuchet MS"/>
                <a:cs typeface="Trebuchet MS"/>
              </a:rPr>
              <a:t>voltage </a:t>
            </a:r>
            <a:r>
              <a:rPr dirty="0" sz="1100">
                <a:latin typeface="Trebuchet MS"/>
                <a:cs typeface="Trebuchet MS"/>
              </a:rPr>
              <a:t>conductors,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pole-top</a:t>
            </a:r>
            <a:r>
              <a:rPr dirty="0" sz="1100" spc="1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or </a:t>
            </a:r>
            <a:r>
              <a:rPr dirty="0" sz="1100">
                <a:latin typeface="Trebuchet MS"/>
                <a:cs typeface="Trebuchet MS"/>
              </a:rPr>
              <a:t>pad-mount</a:t>
            </a:r>
            <a:r>
              <a:rPr dirty="0" sz="1100" spc="9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transformers, </a:t>
            </a:r>
            <a:r>
              <a:rPr dirty="0" sz="1100" spc="-20">
                <a:latin typeface="Trebuchet MS"/>
                <a:cs typeface="Trebuchet MS"/>
              </a:rPr>
              <a:t>reclosers,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fuses</a:t>
            </a:r>
            <a:r>
              <a:rPr dirty="0" sz="1100" spc="1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and </a:t>
            </a:r>
            <a:r>
              <a:rPr dirty="0" sz="1100" spc="-20">
                <a:latin typeface="Trebuchet MS"/>
                <a:cs typeface="Trebuchet MS"/>
              </a:rPr>
              <a:t>regulators,</a:t>
            </a:r>
            <a:r>
              <a:rPr dirty="0" sz="1100" spc="-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capacitor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banks, </a:t>
            </a:r>
            <a:r>
              <a:rPr dirty="0" sz="1100">
                <a:latin typeface="Trebuchet MS"/>
                <a:cs typeface="Trebuchet MS"/>
              </a:rPr>
              <a:t>smart</a:t>
            </a:r>
            <a:r>
              <a:rPr dirty="0" sz="1100" spc="-6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meters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and</a:t>
            </a:r>
            <a:r>
              <a:rPr dirty="0" sz="1100" spc="-5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sensors, </a:t>
            </a:r>
            <a:r>
              <a:rPr dirty="0" sz="1100">
                <a:latin typeface="Trebuchet MS"/>
                <a:cs typeface="Trebuchet MS"/>
              </a:rPr>
              <a:t>connectors</a:t>
            </a:r>
            <a:r>
              <a:rPr dirty="0" sz="1100" spc="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and</a:t>
            </a:r>
            <a:r>
              <a:rPr dirty="0" sz="1100" spc="6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enclosures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60234" y="3004185"/>
            <a:ext cx="1868805" cy="1703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latin typeface="Trebuchet MS"/>
                <a:cs typeface="Trebuchet MS"/>
              </a:rPr>
              <a:t>Lithium-</a:t>
            </a:r>
            <a:r>
              <a:rPr dirty="0" sz="1100">
                <a:latin typeface="Trebuchet MS"/>
                <a:cs typeface="Trebuchet MS"/>
              </a:rPr>
              <a:t>ion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20">
                <a:latin typeface="Trebuchet MS"/>
                <a:cs typeface="Trebuchet MS"/>
              </a:rPr>
              <a:t>cells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(cathodes, </a:t>
            </a:r>
            <a:r>
              <a:rPr dirty="0" sz="1100">
                <a:latin typeface="Trebuchet MS"/>
                <a:cs typeface="Trebuchet MS"/>
              </a:rPr>
              <a:t>anodes,</a:t>
            </a:r>
            <a:r>
              <a:rPr dirty="0" sz="1100" spc="-7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separators) </a:t>
            </a:r>
            <a:r>
              <a:rPr dirty="0" sz="1100">
                <a:latin typeface="Trebuchet MS"/>
                <a:cs typeface="Trebuchet MS"/>
              </a:rPr>
              <a:t>assembled</a:t>
            </a:r>
            <a:r>
              <a:rPr dirty="0" sz="1100" spc="-2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into</a:t>
            </a:r>
            <a:r>
              <a:rPr dirty="0" sz="1100" spc="-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modules </a:t>
            </a:r>
            <a:r>
              <a:rPr dirty="0" sz="1100" spc="-25">
                <a:latin typeface="Trebuchet MS"/>
                <a:cs typeface="Trebuchet MS"/>
              </a:rPr>
              <a:t>racks,</a:t>
            </a:r>
            <a:r>
              <a:rPr dirty="0" sz="1100" spc="-1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battery</a:t>
            </a:r>
            <a:r>
              <a:rPr dirty="0" sz="1100" spc="-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mgmt</a:t>
            </a:r>
            <a:r>
              <a:rPr dirty="0" sz="1100" spc="-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systems, </a:t>
            </a:r>
            <a:r>
              <a:rPr dirty="0" sz="1100">
                <a:latin typeface="Trebuchet MS"/>
                <a:cs typeface="Trebuchet MS"/>
              </a:rPr>
              <a:t>placed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 spc="-30">
                <a:latin typeface="Trebuchet MS"/>
                <a:cs typeface="Trebuchet MS"/>
              </a:rPr>
              <a:t>in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20">
                <a:latin typeface="Trebuchet MS"/>
                <a:cs typeface="Trebuchet MS"/>
              </a:rPr>
              <a:t>steel</a:t>
            </a:r>
            <a:r>
              <a:rPr dirty="0" sz="1100" spc="-6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container </a:t>
            </a:r>
            <a:r>
              <a:rPr dirty="0" sz="1100">
                <a:latin typeface="Trebuchet MS"/>
                <a:cs typeface="Trebuchet MS"/>
              </a:rPr>
              <a:t>enclosures</a:t>
            </a:r>
            <a:r>
              <a:rPr dirty="0" sz="1100" spc="-3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with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 spc="50">
                <a:latin typeface="Trebuchet MS"/>
                <a:cs typeface="Trebuchet MS"/>
              </a:rPr>
              <a:t>HVAC,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and </a:t>
            </a:r>
            <a:r>
              <a:rPr dirty="0" sz="1100" spc="-10">
                <a:latin typeface="Trebuchet MS"/>
                <a:cs typeface="Trebuchet MS"/>
              </a:rPr>
              <a:t>integrated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with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inverters, </a:t>
            </a:r>
            <a:r>
              <a:rPr dirty="0" sz="1100" spc="-20">
                <a:latin typeface="Trebuchet MS"/>
                <a:cs typeface="Trebuchet MS"/>
              </a:rPr>
              <a:t>transformers,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cabling,</a:t>
            </a:r>
            <a:r>
              <a:rPr dirty="0" sz="1100" spc="1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and </a:t>
            </a:r>
            <a:r>
              <a:rPr dirty="0" sz="1100">
                <a:latin typeface="Trebuchet MS"/>
                <a:cs typeface="Trebuchet MS"/>
              </a:rPr>
              <a:t>control</a:t>
            </a:r>
            <a:r>
              <a:rPr dirty="0" sz="1100" spc="-6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software</a:t>
            </a:r>
            <a:r>
              <a:rPr dirty="0" sz="1100" spc="-8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for</a:t>
            </a:r>
            <a:r>
              <a:rPr dirty="0" sz="1100" spc="-55">
                <a:latin typeface="Trebuchet MS"/>
                <a:cs typeface="Trebuchet MS"/>
              </a:rPr>
              <a:t> </a:t>
            </a:r>
            <a:r>
              <a:rPr dirty="0" sz="1100" spc="-20">
                <a:latin typeface="Trebuchet MS"/>
                <a:cs typeface="Trebuchet MS"/>
              </a:rPr>
              <a:t>grid </a:t>
            </a:r>
            <a:r>
              <a:rPr dirty="0" sz="1100" spc="-10">
                <a:latin typeface="Trebuchet MS"/>
                <a:cs typeface="Trebuchet MS"/>
              </a:rPr>
              <a:t>connection</a:t>
            </a:r>
            <a:endParaRPr sz="1100">
              <a:latin typeface="Trebuchet MS"/>
              <a:cs typeface="Trebuchet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90206" y="1549653"/>
            <a:ext cx="3496310" cy="1423670"/>
            <a:chOff x="790206" y="1549653"/>
            <a:chExt cx="3496310" cy="1423670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0206" y="1617725"/>
              <a:ext cx="1287652" cy="128765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62580" y="1549653"/>
              <a:ext cx="1423416" cy="1423416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5003165" y="1549653"/>
            <a:ext cx="3556000" cy="1423670"/>
            <a:chOff x="5003165" y="1549653"/>
            <a:chExt cx="3556000" cy="1423670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03165" y="1549653"/>
              <a:ext cx="1423415" cy="142341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71258" y="1627885"/>
              <a:ext cx="1287652" cy="1287652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468274" y="245109"/>
            <a:ext cx="98551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Platform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Trebuchet MS"/>
                <a:cs typeface="Trebuchet MS"/>
              </a:rPr>
              <a:t>Product</a:t>
            </a:r>
            <a:r>
              <a:rPr dirty="0" sz="900" spc="-30" b="1">
                <a:latin typeface="Trebuchet MS"/>
                <a:cs typeface="Trebuchet MS"/>
              </a:rPr>
              <a:t> </a:t>
            </a:r>
            <a:r>
              <a:rPr dirty="0" sz="900" spc="-10" b="1">
                <a:latin typeface="Trebuchet MS"/>
                <a:cs typeface="Trebuchet MS"/>
              </a:rPr>
              <a:t>Overview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16</a:t>
            </a:fld>
          </a:p>
        </p:txBody>
      </p:sp>
      <p:sp>
        <p:nvSpPr>
          <p:cNvPr id="28" name="object 28"/>
          <p:cNvSpPr txBox="1"/>
          <p:nvPr/>
        </p:nvSpPr>
        <p:spPr>
          <a:xfrm>
            <a:off x="598423" y="4879563"/>
            <a:ext cx="1438275" cy="139700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800" b="1">
                <a:solidFill>
                  <a:srgbClr val="7E7E7E"/>
                </a:solidFill>
                <a:latin typeface="Arial"/>
                <a:cs typeface="Arial"/>
              </a:rPr>
              <a:t>Source</a:t>
            </a:r>
            <a:r>
              <a:rPr dirty="0" sz="800" spc="-3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DVx</a:t>
            </a:r>
            <a:r>
              <a:rPr dirty="0" sz="800" spc="-3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Ventures</a:t>
            </a:r>
            <a:r>
              <a:rPr dirty="0" sz="800" spc="-2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7E7E7E"/>
                </a:solidFill>
                <a:latin typeface="Arial"/>
                <a:cs typeface="Arial"/>
              </a:rPr>
              <a:t>Analysis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50944" y="1263942"/>
            <a:ext cx="3426205" cy="342620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3365" y="140335"/>
            <a:ext cx="8799195" cy="0"/>
          </a:xfrm>
          <a:custGeom>
            <a:avLst/>
            <a:gdLst/>
            <a:ahLst/>
            <a:cxnLst/>
            <a:rect l="l" t="t" r="r" b="b"/>
            <a:pathLst>
              <a:path w="8799195" h="0">
                <a:moveTo>
                  <a:pt x="0" y="0"/>
                </a:moveTo>
                <a:lnTo>
                  <a:pt x="879898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A purple and black logo  Description automatically generated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825" y="4849786"/>
            <a:ext cx="194487" cy="1615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68274" y="245109"/>
            <a:ext cx="98551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Platform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Trebuchet MS"/>
                <a:cs typeface="Trebuchet MS"/>
              </a:rPr>
              <a:t>Product</a:t>
            </a:r>
            <a:r>
              <a:rPr dirty="0" sz="900" spc="-30" b="1">
                <a:latin typeface="Trebuchet MS"/>
                <a:cs typeface="Trebuchet MS"/>
              </a:rPr>
              <a:t> </a:t>
            </a:r>
            <a:r>
              <a:rPr dirty="0" sz="900" spc="-10" b="1">
                <a:latin typeface="Trebuchet MS"/>
                <a:cs typeface="Trebuchet MS"/>
              </a:rPr>
              <a:t>Overview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85588" y="365759"/>
            <a:ext cx="235458" cy="24155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569333" y="245109"/>
            <a:ext cx="23812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spc="20" b="1">
                <a:solidFill>
                  <a:srgbClr val="7827F6"/>
                </a:solidFill>
                <a:latin typeface="Trebuchet MS"/>
                <a:cs typeface="Trebuchet MS"/>
              </a:rPr>
              <a:t>NYSE:POW</a:t>
            </a:r>
            <a:r>
              <a:rPr dirty="0" sz="900" spc="35" b="1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900" spc="10">
                <a:solidFill>
                  <a:srgbClr val="7827F6"/>
                </a:solidFill>
                <a:latin typeface="Trebuchet MS"/>
                <a:cs typeface="Trebuchet MS"/>
              </a:rPr>
              <a:t>VistaShares</a:t>
            </a:r>
            <a:r>
              <a:rPr dirty="0" sz="900" spc="70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900" spc="-10">
                <a:solidFill>
                  <a:srgbClr val="7827F6"/>
                </a:solidFill>
                <a:latin typeface="Trebuchet MS"/>
                <a:cs typeface="Trebuchet MS"/>
              </a:rPr>
              <a:t>Electrification </a:t>
            </a:r>
            <a:r>
              <a:rPr dirty="0" sz="900">
                <a:solidFill>
                  <a:srgbClr val="7827F6"/>
                </a:solidFill>
                <a:latin typeface="Trebuchet MS"/>
                <a:cs typeface="Trebuchet MS"/>
              </a:rPr>
              <a:t>Supercycle</a:t>
            </a:r>
            <a:r>
              <a:rPr dirty="0" sz="900" spc="280">
                <a:solidFill>
                  <a:srgbClr val="7827F6"/>
                </a:solidFill>
                <a:latin typeface="Trebuchet MS"/>
                <a:cs typeface="Trebuchet MS"/>
              </a:rPr>
              <a:t>  </a:t>
            </a:r>
            <a:r>
              <a:rPr dirty="0" sz="900">
                <a:solidFill>
                  <a:srgbClr val="7827F6"/>
                </a:solidFill>
                <a:latin typeface="Trebuchet MS"/>
                <a:cs typeface="Trebuchet MS"/>
              </a:rPr>
              <a:t>ETF</a:t>
            </a:r>
            <a:r>
              <a:rPr dirty="0" sz="900" spc="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827F6"/>
                </a:solidFill>
                <a:latin typeface="Trebuchet MS"/>
                <a:cs typeface="Trebuchet MS"/>
              </a:rPr>
              <a:t>provides</a:t>
            </a:r>
            <a:r>
              <a:rPr dirty="0" sz="900" spc="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827F6"/>
                </a:solidFill>
                <a:latin typeface="Trebuchet MS"/>
                <a:cs typeface="Trebuchet MS"/>
              </a:rPr>
              <a:t>exposure</a:t>
            </a:r>
            <a:r>
              <a:rPr dirty="0" sz="900" spc="-2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827F6"/>
                </a:solidFill>
                <a:latin typeface="Trebuchet MS"/>
                <a:cs typeface="Trebuchet MS"/>
              </a:rPr>
              <a:t>to</a:t>
            </a:r>
            <a:r>
              <a:rPr dirty="0" sz="900" spc="-30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900" spc="-10">
                <a:solidFill>
                  <a:srgbClr val="7827F6"/>
                </a:solidFill>
                <a:latin typeface="Trebuchet MS"/>
                <a:cs typeface="Trebuchet MS"/>
              </a:rPr>
              <a:t>what’s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9333" y="519429"/>
            <a:ext cx="10464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7827F6"/>
                </a:solidFill>
                <a:latin typeface="Trebuchet MS"/>
                <a:cs typeface="Trebuchet MS"/>
              </a:rPr>
              <a:t>powering</a:t>
            </a:r>
            <a:r>
              <a:rPr dirty="0" sz="900" spc="-3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827F6"/>
                </a:solidFill>
                <a:latin typeface="Trebuchet MS"/>
                <a:cs typeface="Trebuchet MS"/>
              </a:rPr>
              <a:t>the</a:t>
            </a:r>
            <a:r>
              <a:rPr dirty="0" sz="900" spc="-35">
                <a:solidFill>
                  <a:srgbClr val="7827F6"/>
                </a:solidFill>
                <a:latin typeface="Trebuchet MS"/>
                <a:cs typeface="Trebuchet MS"/>
              </a:rPr>
              <a:t> </a:t>
            </a:r>
            <a:r>
              <a:rPr dirty="0" sz="900" spc="-10">
                <a:solidFill>
                  <a:srgbClr val="7827F6"/>
                </a:solidFill>
                <a:latin typeface="Trebuchet MS"/>
                <a:cs typeface="Trebuchet MS"/>
              </a:rPr>
              <a:t>future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0900" y="651764"/>
            <a:ext cx="5634990" cy="976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>
                <a:latin typeface="Lucida Console"/>
                <a:cs typeface="Lucida Console"/>
              </a:rPr>
              <a:t>Electrification</a:t>
            </a:r>
            <a:r>
              <a:rPr dirty="0" sz="2700" spc="210">
                <a:latin typeface="Lucida Console"/>
                <a:cs typeface="Lucida Console"/>
              </a:rPr>
              <a:t> </a:t>
            </a:r>
            <a:r>
              <a:rPr dirty="0" sz="2700" spc="-10">
                <a:latin typeface="Lucida Console"/>
                <a:cs typeface="Lucida Console"/>
              </a:rPr>
              <a:t>Supercycle</a:t>
            </a:r>
            <a:r>
              <a:rPr dirty="0" sz="2000" spc="-10">
                <a:latin typeface="Lucida Console"/>
                <a:cs typeface="Lucida Console"/>
              </a:rPr>
              <a:t>®</a:t>
            </a:r>
            <a:endParaRPr sz="2000">
              <a:latin typeface="Lucida Console"/>
              <a:cs typeface="Lucida Console"/>
            </a:endParaRPr>
          </a:p>
          <a:p>
            <a:pPr marL="29845" marR="3094355">
              <a:lnSpc>
                <a:spcPct val="100000"/>
              </a:lnSpc>
              <a:spcBef>
                <a:spcPts val="1010"/>
              </a:spcBef>
            </a:pPr>
            <a:r>
              <a:rPr dirty="0" sz="900">
                <a:latin typeface="Trebuchet MS"/>
                <a:cs typeface="Trebuchet MS"/>
              </a:rPr>
              <a:t>We've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developed an</a:t>
            </a:r>
            <a:r>
              <a:rPr dirty="0" sz="900" spc="-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index </a:t>
            </a:r>
            <a:r>
              <a:rPr dirty="0" sz="900" spc="-20">
                <a:latin typeface="Trebuchet MS"/>
                <a:cs typeface="Trebuchet MS"/>
              </a:rPr>
              <a:t>that</a:t>
            </a:r>
            <a:r>
              <a:rPr dirty="0" sz="900" spc="-10">
                <a:latin typeface="Trebuchet MS"/>
                <a:cs typeface="Trebuchet MS"/>
              </a:rPr>
              <a:t> tracks</a:t>
            </a:r>
            <a:r>
              <a:rPr dirty="0" sz="900" spc="1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the</a:t>
            </a:r>
            <a:r>
              <a:rPr dirty="0" sz="900" spc="-1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profit </a:t>
            </a:r>
            <a:r>
              <a:rPr dirty="0" sz="900">
                <a:latin typeface="Trebuchet MS"/>
                <a:cs typeface="Trebuchet MS"/>
              </a:rPr>
              <a:t>pools</a:t>
            </a:r>
            <a:r>
              <a:rPr dirty="0" sz="900" spc="25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within</a:t>
            </a:r>
            <a:r>
              <a:rPr dirty="0" sz="900" spc="-10">
                <a:latin typeface="Trebuchet MS"/>
                <a:cs typeface="Trebuchet MS"/>
              </a:rPr>
              <a:t> the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Energy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Grid supply</a:t>
            </a:r>
            <a:r>
              <a:rPr dirty="0" sz="900" spc="25">
                <a:latin typeface="Trebuchet MS"/>
                <a:cs typeface="Trebuchet MS"/>
              </a:rPr>
              <a:t> </a:t>
            </a:r>
            <a:r>
              <a:rPr dirty="0" sz="900" spc="-30">
                <a:latin typeface="Trebuchet MS"/>
                <a:cs typeface="Trebuchet MS"/>
              </a:rPr>
              <a:t>chain.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 spc="-25">
                <a:latin typeface="Trebuchet MS"/>
                <a:cs typeface="Trebuchet MS"/>
              </a:rPr>
              <a:t>Our </a:t>
            </a:r>
            <a:r>
              <a:rPr dirty="0" sz="900">
                <a:latin typeface="Trebuchet MS"/>
                <a:cs typeface="Trebuchet MS"/>
              </a:rPr>
              <a:t>goal</a:t>
            </a:r>
            <a:r>
              <a:rPr dirty="0" sz="900" spc="-1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is</a:t>
            </a:r>
            <a:r>
              <a:rPr dirty="0" sz="900" spc="-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to</a:t>
            </a:r>
            <a:r>
              <a:rPr dirty="0" sz="900" spc="-1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give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investors</a:t>
            </a:r>
            <a:r>
              <a:rPr dirty="0" sz="900" spc="-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access</a:t>
            </a:r>
            <a:r>
              <a:rPr dirty="0" sz="900" spc="-1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to</a:t>
            </a:r>
            <a:r>
              <a:rPr dirty="0" sz="900" spc="-10">
                <a:latin typeface="Trebuchet MS"/>
                <a:cs typeface="Trebuchet MS"/>
              </a:rPr>
              <a:t> the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companies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4503" y="1723644"/>
            <a:ext cx="235458" cy="24002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8274" y="1602994"/>
            <a:ext cx="24752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Trebuchet MS"/>
                <a:cs typeface="Trebuchet MS"/>
              </a:rPr>
              <a:t>that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 spc="-35">
                <a:latin typeface="Trebuchet MS"/>
                <a:cs typeface="Trebuchet MS"/>
              </a:rPr>
              <a:t>are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driving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and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supplying</a:t>
            </a:r>
            <a:r>
              <a:rPr dirty="0" sz="900" spc="1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the</a:t>
            </a:r>
            <a:r>
              <a:rPr dirty="0" sz="900" spc="-20">
                <a:latin typeface="Trebuchet MS"/>
                <a:cs typeface="Trebuchet MS"/>
              </a:rPr>
              <a:t> Electrification </a:t>
            </a:r>
            <a:r>
              <a:rPr dirty="0" sz="900">
                <a:latin typeface="Trebuchet MS"/>
                <a:cs typeface="Trebuchet MS"/>
              </a:rPr>
              <a:t>Supercycle</a:t>
            </a:r>
            <a:r>
              <a:rPr dirty="0" sz="900" spc="135">
                <a:latin typeface="Trebuchet MS"/>
                <a:cs typeface="Trebuchet MS"/>
              </a:rPr>
              <a:t>  </a:t>
            </a:r>
            <a:r>
              <a:rPr dirty="0" sz="900" spc="-130">
                <a:latin typeface="Trebuchet MS"/>
                <a:cs typeface="Trebuchet MS"/>
              </a:rPr>
              <a:t>,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not</a:t>
            </a:r>
            <a:r>
              <a:rPr dirty="0" sz="900" spc="-4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just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the</a:t>
            </a:r>
            <a:r>
              <a:rPr dirty="0" sz="900" spc="-4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finished</a:t>
            </a:r>
            <a:r>
              <a:rPr dirty="0" sz="900" spc="-1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products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09459" y="2546616"/>
            <a:ext cx="1975103" cy="867143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7163434" y="2561717"/>
            <a:ext cx="1873250" cy="765175"/>
          </a:xfrm>
          <a:custGeom>
            <a:avLst/>
            <a:gdLst/>
            <a:ahLst/>
            <a:cxnLst/>
            <a:rect l="l" t="t" r="r" b="b"/>
            <a:pathLst>
              <a:path w="1873250" h="765175">
                <a:moveTo>
                  <a:pt x="1867916" y="0"/>
                </a:moveTo>
                <a:lnTo>
                  <a:pt x="4953" y="0"/>
                </a:lnTo>
                <a:lnTo>
                  <a:pt x="0" y="4952"/>
                </a:lnTo>
                <a:lnTo>
                  <a:pt x="0" y="11175"/>
                </a:lnTo>
                <a:lnTo>
                  <a:pt x="0" y="759968"/>
                </a:lnTo>
                <a:lnTo>
                  <a:pt x="4953" y="764920"/>
                </a:lnTo>
                <a:lnTo>
                  <a:pt x="1867916" y="764920"/>
                </a:lnTo>
                <a:lnTo>
                  <a:pt x="1872869" y="759968"/>
                </a:lnTo>
                <a:lnTo>
                  <a:pt x="1872869" y="4952"/>
                </a:lnTo>
                <a:lnTo>
                  <a:pt x="18679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211314" y="2676525"/>
            <a:ext cx="105219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Lucida Console"/>
                <a:cs typeface="Lucida Console"/>
              </a:rPr>
              <a:t>Gas</a:t>
            </a:r>
            <a:r>
              <a:rPr dirty="0" sz="1100" spc="20">
                <a:latin typeface="Lucida Console"/>
                <a:cs typeface="Lucida Console"/>
              </a:rPr>
              <a:t> </a:t>
            </a:r>
            <a:r>
              <a:rPr dirty="0" sz="1100" spc="-10">
                <a:latin typeface="Lucida Console"/>
                <a:cs typeface="Lucida Console"/>
              </a:rPr>
              <a:t>Turbines</a:t>
            </a:r>
            <a:endParaRPr sz="1100">
              <a:latin typeface="Lucida Console"/>
              <a:cs typeface="Lucida Console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55435" y="3683508"/>
            <a:ext cx="1975104" cy="867143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208140" y="3698621"/>
            <a:ext cx="1873250" cy="7651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7305" rIns="0" bIns="0" rtlCol="0" vert="horz">
            <a:spAutoFit/>
          </a:bodyPr>
          <a:lstStyle/>
          <a:p>
            <a:pPr marL="60325">
              <a:lnSpc>
                <a:spcPct val="100000"/>
              </a:lnSpc>
              <a:spcBef>
                <a:spcPts val="215"/>
              </a:spcBef>
            </a:pPr>
            <a:r>
              <a:rPr dirty="0" sz="600" spc="-10">
                <a:solidFill>
                  <a:srgbClr val="7E7E7E"/>
                </a:solidFill>
                <a:latin typeface="Lucida Console"/>
                <a:cs typeface="Lucida Console"/>
              </a:rPr>
              <a:t>Product</a:t>
            </a:r>
            <a:endParaRPr sz="600">
              <a:latin typeface="Lucida Console"/>
              <a:cs typeface="Lucida Console"/>
            </a:endParaRPr>
          </a:p>
          <a:p>
            <a:pPr marL="60325">
              <a:lnSpc>
                <a:spcPct val="100000"/>
              </a:lnSpc>
              <a:spcBef>
                <a:spcPts val="75"/>
              </a:spcBef>
            </a:pPr>
            <a:r>
              <a:rPr dirty="0" sz="1100">
                <a:latin typeface="Lucida Console"/>
                <a:cs typeface="Lucida Console"/>
              </a:rPr>
              <a:t>EPC</a:t>
            </a:r>
            <a:r>
              <a:rPr dirty="0" sz="1100" spc="35">
                <a:latin typeface="Lucida Console"/>
                <a:cs typeface="Lucida Console"/>
              </a:rPr>
              <a:t> </a:t>
            </a:r>
            <a:r>
              <a:rPr dirty="0" sz="1100">
                <a:latin typeface="Lucida Console"/>
                <a:cs typeface="Lucida Console"/>
              </a:rPr>
              <a:t>(+towers,</a:t>
            </a:r>
            <a:r>
              <a:rPr dirty="0" sz="1100" spc="55">
                <a:latin typeface="Lucida Console"/>
                <a:cs typeface="Lucida Console"/>
              </a:rPr>
              <a:t> </a:t>
            </a:r>
            <a:r>
              <a:rPr dirty="0" sz="1100" spc="-10">
                <a:latin typeface="Lucida Console"/>
                <a:cs typeface="Lucida Console"/>
              </a:rPr>
              <a:t>lines)</a:t>
            </a:r>
            <a:endParaRPr sz="1100">
              <a:latin typeface="Lucida Console"/>
              <a:cs typeface="Lucida Console"/>
            </a:endParaRPr>
          </a:p>
          <a:p>
            <a:pPr marL="69215">
              <a:lnSpc>
                <a:spcPct val="100000"/>
              </a:lnSpc>
              <a:spcBef>
                <a:spcPts val="375"/>
              </a:spcBef>
              <a:tabLst>
                <a:tab pos="1440180" algn="l"/>
              </a:tabLst>
            </a:pPr>
            <a:r>
              <a:rPr dirty="0" baseline="4629" sz="900" spc="-15">
                <a:solidFill>
                  <a:srgbClr val="7E7E7E"/>
                </a:solidFill>
                <a:latin typeface="Lucida Console"/>
                <a:cs typeface="Lucida Console"/>
              </a:rPr>
              <a:t>Company</a:t>
            </a:r>
            <a:r>
              <a:rPr dirty="0" baseline="4629" sz="900">
                <a:solidFill>
                  <a:srgbClr val="7E7E7E"/>
                </a:solidFill>
                <a:latin typeface="Lucida Console"/>
                <a:cs typeface="Lucida Console"/>
              </a:rPr>
              <a:t>	</a:t>
            </a:r>
            <a:r>
              <a:rPr dirty="0" sz="600" spc="-10">
                <a:solidFill>
                  <a:srgbClr val="7E7E7E"/>
                </a:solidFill>
                <a:latin typeface="Lucida Console"/>
                <a:cs typeface="Lucida Console"/>
              </a:rPr>
              <a:t>Weight</a:t>
            </a:r>
            <a:endParaRPr sz="600">
              <a:latin typeface="Lucida Console"/>
              <a:cs typeface="Lucida Console"/>
            </a:endParaRPr>
          </a:p>
          <a:p>
            <a:pPr marL="62865">
              <a:lnSpc>
                <a:spcPct val="100000"/>
              </a:lnSpc>
              <a:spcBef>
                <a:spcPts val="125"/>
              </a:spcBef>
              <a:tabLst>
                <a:tab pos="1441450" algn="l"/>
              </a:tabLst>
            </a:pPr>
            <a:r>
              <a:rPr dirty="0" baseline="3472" sz="1200">
                <a:latin typeface="Lucida Console"/>
                <a:cs typeface="Lucida Console"/>
              </a:rPr>
              <a:t>Quanta</a:t>
            </a:r>
            <a:r>
              <a:rPr dirty="0" baseline="3472" sz="1200" spc="-60">
                <a:latin typeface="Lucida Console"/>
                <a:cs typeface="Lucida Console"/>
              </a:rPr>
              <a:t> </a:t>
            </a:r>
            <a:r>
              <a:rPr dirty="0" baseline="3472" sz="1200" spc="-15">
                <a:latin typeface="Lucida Console"/>
                <a:cs typeface="Lucida Console"/>
              </a:rPr>
              <a:t>Services</a:t>
            </a:r>
            <a:r>
              <a:rPr dirty="0" baseline="3472" sz="1200">
                <a:latin typeface="Lucida Console"/>
                <a:cs typeface="Lucida Console"/>
              </a:rPr>
              <a:t>	</a:t>
            </a:r>
            <a:r>
              <a:rPr dirty="0" sz="900" spc="-10">
                <a:latin typeface="Lucida Console"/>
                <a:cs typeface="Lucida Console"/>
              </a:rPr>
              <a:t>5.09%</a:t>
            </a:r>
            <a:endParaRPr sz="900">
              <a:latin typeface="Lucida Console"/>
              <a:cs typeface="Lucida Console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620256" y="867168"/>
            <a:ext cx="1975485" cy="867410"/>
            <a:chOff x="6620256" y="867168"/>
            <a:chExt cx="1975485" cy="867410"/>
          </a:xfrm>
        </p:grpSpPr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20256" y="867168"/>
              <a:ext cx="1975103" cy="86714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673088" y="882014"/>
              <a:ext cx="1873250" cy="765175"/>
            </a:xfrm>
            <a:custGeom>
              <a:avLst/>
              <a:gdLst/>
              <a:ahLst/>
              <a:cxnLst/>
              <a:rect l="l" t="t" r="r" b="b"/>
              <a:pathLst>
                <a:path w="1873250" h="765175">
                  <a:moveTo>
                    <a:pt x="1867788" y="0"/>
                  </a:moveTo>
                  <a:lnTo>
                    <a:pt x="4952" y="0"/>
                  </a:lnTo>
                  <a:lnTo>
                    <a:pt x="0" y="5080"/>
                  </a:lnTo>
                  <a:lnTo>
                    <a:pt x="0" y="11175"/>
                  </a:lnTo>
                  <a:lnTo>
                    <a:pt x="0" y="759968"/>
                  </a:lnTo>
                  <a:lnTo>
                    <a:pt x="4952" y="765048"/>
                  </a:lnTo>
                  <a:lnTo>
                    <a:pt x="1867788" y="765048"/>
                  </a:lnTo>
                  <a:lnTo>
                    <a:pt x="1872868" y="759968"/>
                  </a:lnTo>
                  <a:lnTo>
                    <a:pt x="1872868" y="5080"/>
                  </a:lnTo>
                  <a:lnTo>
                    <a:pt x="1867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6733667" y="891476"/>
            <a:ext cx="1073785" cy="5797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solidFill>
                  <a:srgbClr val="7E7E7E"/>
                </a:solidFill>
                <a:latin typeface="Lucida Console"/>
                <a:cs typeface="Lucida Console"/>
              </a:rPr>
              <a:t>Product</a:t>
            </a:r>
            <a:endParaRPr sz="600">
              <a:latin typeface="Lucida Console"/>
              <a:cs typeface="Lucida Console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r>
              <a:rPr dirty="0" sz="1100" spc="-10">
                <a:latin typeface="Lucida Console"/>
                <a:cs typeface="Lucida Console"/>
              </a:rPr>
              <a:t>Transformers</a:t>
            </a:r>
            <a:endParaRPr sz="1100">
              <a:latin typeface="Lucida Console"/>
              <a:cs typeface="Lucida Console"/>
            </a:endParaRPr>
          </a:p>
          <a:p>
            <a:pPr marL="8255">
              <a:lnSpc>
                <a:spcPct val="100000"/>
              </a:lnSpc>
              <a:spcBef>
                <a:spcPts val="320"/>
              </a:spcBef>
            </a:pPr>
            <a:r>
              <a:rPr dirty="0" sz="600" spc="-10">
                <a:solidFill>
                  <a:srgbClr val="7E7E7E"/>
                </a:solidFill>
                <a:latin typeface="Lucida Console"/>
                <a:cs typeface="Lucida Console"/>
              </a:rPr>
              <a:t>Company</a:t>
            </a:r>
            <a:endParaRPr sz="600">
              <a:latin typeface="Lucida Console"/>
              <a:cs typeface="Lucida Console"/>
            </a:endParaRPr>
          </a:p>
          <a:p>
            <a:pPr marL="2540">
              <a:lnSpc>
                <a:spcPct val="100000"/>
              </a:lnSpc>
              <a:spcBef>
                <a:spcPts val="210"/>
              </a:spcBef>
            </a:pPr>
            <a:r>
              <a:rPr dirty="0" sz="800">
                <a:latin typeface="Lucida Console"/>
                <a:cs typeface="Lucida Console"/>
              </a:rPr>
              <a:t>Eaton</a:t>
            </a:r>
            <a:r>
              <a:rPr dirty="0" sz="800" spc="-15">
                <a:latin typeface="Lucida Console"/>
                <a:cs typeface="Lucida Console"/>
              </a:rPr>
              <a:t> </a:t>
            </a:r>
            <a:r>
              <a:rPr dirty="0" sz="800" spc="-10">
                <a:latin typeface="Lucida Console"/>
                <a:cs typeface="Lucida Console"/>
              </a:rPr>
              <a:t>Corporation</a:t>
            </a:r>
            <a:endParaRPr sz="800">
              <a:latin typeface="Lucida Console"/>
              <a:cs typeface="Lucida Consol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14030" y="1200954"/>
            <a:ext cx="364490" cy="28194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85"/>
              </a:spcBef>
            </a:pPr>
            <a:r>
              <a:rPr dirty="0" sz="600" spc="-10">
                <a:solidFill>
                  <a:srgbClr val="7E7E7E"/>
                </a:solidFill>
                <a:latin typeface="Lucida Console"/>
                <a:cs typeface="Lucida Console"/>
              </a:rPr>
              <a:t>Weight</a:t>
            </a:r>
            <a:endParaRPr sz="600">
              <a:latin typeface="Lucida Console"/>
              <a:cs typeface="Lucida Console"/>
            </a:endParaRPr>
          </a:p>
          <a:p>
            <a:pPr marL="635">
              <a:lnSpc>
                <a:spcPct val="100000"/>
              </a:lnSpc>
              <a:spcBef>
                <a:spcPts val="130"/>
              </a:spcBef>
            </a:pPr>
            <a:r>
              <a:rPr dirty="0" sz="900" spc="-10">
                <a:latin typeface="Lucida Console"/>
                <a:cs typeface="Lucida Console"/>
              </a:rPr>
              <a:t>4.77%</a:t>
            </a:r>
            <a:endParaRPr sz="900">
              <a:latin typeface="Lucida Console"/>
              <a:cs typeface="Lucida Console"/>
            </a:endParaRPr>
          </a:p>
        </p:txBody>
      </p:sp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477767" y="3825240"/>
            <a:ext cx="1975104" cy="867143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531615" y="3839971"/>
            <a:ext cx="1873250" cy="7651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7939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219"/>
              </a:spcBef>
            </a:pPr>
            <a:r>
              <a:rPr dirty="0" sz="600" spc="-10">
                <a:solidFill>
                  <a:srgbClr val="7E7E7E"/>
                </a:solidFill>
                <a:latin typeface="Lucida Console"/>
                <a:cs typeface="Lucida Console"/>
              </a:rPr>
              <a:t>Product</a:t>
            </a:r>
            <a:endParaRPr sz="600">
              <a:latin typeface="Lucida Console"/>
              <a:cs typeface="Lucida Console"/>
            </a:endParaRPr>
          </a:p>
          <a:p>
            <a:pPr marL="59690">
              <a:lnSpc>
                <a:spcPct val="100000"/>
              </a:lnSpc>
              <a:spcBef>
                <a:spcPts val="70"/>
              </a:spcBef>
            </a:pPr>
            <a:r>
              <a:rPr dirty="0" sz="1100">
                <a:latin typeface="Lucida Console"/>
                <a:cs typeface="Lucida Console"/>
              </a:rPr>
              <a:t>High</a:t>
            </a:r>
            <a:r>
              <a:rPr dirty="0" sz="1100" spc="25">
                <a:latin typeface="Lucida Console"/>
                <a:cs typeface="Lucida Console"/>
              </a:rPr>
              <a:t> </a:t>
            </a:r>
            <a:r>
              <a:rPr dirty="0" sz="1100">
                <a:latin typeface="Lucida Console"/>
                <a:cs typeface="Lucida Console"/>
              </a:rPr>
              <a:t>Vol.</a:t>
            </a:r>
            <a:r>
              <a:rPr dirty="0" sz="1100" spc="25">
                <a:latin typeface="Lucida Console"/>
                <a:cs typeface="Lucida Console"/>
              </a:rPr>
              <a:t> </a:t>
            </a:r>
            <a:r>
              <a:rPr dirty="0" sz="1100" spc="-10">
                <a:latin typeface="Lucida Console"/>
                <a:cs typeface="Lucida Console"/>
              </a:rPr>
              <a:t>Switchgear</a:t>
            </a:r>
            <a:endParaRPr sz="1100">
              <a:latin typeface="Lucida Console"/>
              <a:cs typeface="Lucida Console"/>
            </a:endParaRPr>
          </a:p>
          <a:p>
            <a:pPr marL="69215">
              <a:lnSpc>
                <a:spcPct val="100000"/>
              </a:lnSpc>
              <a:spcBef>
                <a:spcPts val="375"/>
              </a:spcBef>
              <a:tabLst>
                <a:tab pos="1440180" algn="l"/>
              </a:tabLst>
            </a:pPr>
            <a:r>
              <a:rPr dirty="0" baseline="4629" sz="900" spc="-15">
                <a:solidFill>
                  <a:srgbClr val="7E7E7E"/>
                </a:solidFill>
                <a:latin typeface="Lucida Console"/>
                <a:cs typeface="Lucida Console"/>
              </a:rPr>
              <a:t>Company</a:t>
            </a:r>
            <a:r>
              <a:rPr dirty="0" baseline="4629" sz="900">
                <a:solidFill>
                  <a:srgbClr val="7E7E7E"/>
                </a:solidFill>
                <a:latin typeface="Lucida Console"/>
                <a:cs typeface="Lucida Console"/>
              </a:rPr>
              <a:t>	</a:t>
            </a:r>
            <a:r>
              <a:rPr dirty="0" sz="600" spc="-10">
                <a:solidFill>
                  <a:srgbClr val="7E7E7E"/>
                </a:solidFill>
                <a:latin typeface="Lucida Console"/>
                <a:cs typeface="Lucida Console"/>
              </a:rPr>
              <a:t>Weight</a:t>
            </a:r>
            <a:endParaRPr sz="600">
              <a:latin typeface="Lucida Console"/>
              <a:cs typeface="Lucida Console"/>
            </a:endParaRPr>
          </a:p>
          <a:p>
            <a:pPr marL="62865">
              <a:lnSpc>
                <a:spcPct val="100000"/>
              </a:lnSpc>
              <a:spcBef>
                <a:spcPts val="125"/>
              </a:spcBef>
              <a:tabLst>
                <a:tab pos="1440815" algn="l"/>
              </a:tabLst>
            </a:pPr>
            <a:r>
              <a:rPr dirty="0" baseline="3472" sz="1200">
                <a:latin typeface="Lucida Console"/>
                <a:cs typeface="Lucida Console"/>
              </a:rPr>
              <a:t>Siemens</a:t>
            </a:r>
            <a:r>
              <a:rPr dirty="0" baseline="3472" sz="1200" spc="-44">
                <a:latin typeface="Lucida Console"/>
                <a:cs typeface="Lucida Console"/>
              </a:rPr>
              <a:t> </a:t>
            </a:r>
            <a:r>
              <a:rPr dirty="0" baseline="3472" sz="1200" spc="-15">
                <a:latin typeface="Lucida Console"/>
                <a:cs typeface="Lucida Console"/>
              </a:rPr>
              <a:t>Energy</a:t>
            </a:r>
            <a:r>
              <a:rPr dirty="0" baseline="3472" sz="1200">
                <a:latin typeface="Lucida Console"/>
                <a:cs typeface="Lucida Console"/>
              </a:rPr>
              <a:t>	</a:t>
            </a:r>
            <a:r>
              <a:rPr dirty="0" sz="900" spc="-10">
                <a:latin typeface="Lucida Console"/>
                <a:cs typeface="Lucida Console"/>
              </a:rPr>
              <a:t>6.04%</a:t>
            </a:r>
            <a:endParaRPr sz="900">
              <a:latin typeface="Lucida Console"/>
              <a:cs typeface="Lucida Console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32047" y="1674888"/>
            <a:ext cx="1975103" cy="867143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3486022" y="1689861"/>
            <a:ext cx="1873250" cy="7651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6670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210"/>
              </a:spcBef>
            </a:pPr>
            <a:r>
              <a:rPr dirty="0" sz="600" spc="-10">
                <a:solidFill>
                  <a:srgbClr val="7E7E7E"/>
                </a:solidFill>
                <a:latin typeface="Lucida Console"/>
                <a:cs typeface="Lucida Console"/>
              </a:rPr>
              <a:t>Product</a:t>
            </a:r>
            <a:endParaRPr sz="600">
              <a:latin typeface="Lucida Console"/>
              <a:cs typeface="Lucida Console"/>
            </a:endParaRPr>
          </a:p>
          <a:p>
            <a:pPr marL="59690">
              <a:lnSpc>
                <a:spcPct val="100000"/>
              </a:lnSpc>
              <a:spcBef>
                <a:spcPts val="75"/>
              </a:spcBef>
            </a:pPr>
            <a:r>
              <a:rPr dirty="0" sz="1100">
                <a:latin typeface="Lucida Console"/>
                <a:cs typeface="Lucida Console"/>
              </a:rPr>
              <a:t>Wiring</a:t>
            </a:r>
            <a:r>
              <a:rPr dirty="0" sz="1100" spc="35">
                <a:latin typeface="Lucida Console"/>
                <a:cs typeface="Lucida Console"/>
              </a:rPr>
              <a:t> </a:t>
            </a:r>
            <a:r>
              <a:rPr dirty="0" sz="1100">
                <a:latin typeface="Lucida Console"/>
                <a:cs typeface="Lucida Console"/>
              </a:rPr>
              <a:t>&amp;</a:t>
            </a:r>
            <a:r>
              <a:rPr dirty="0" sz="1100" spc="15">
                <a:latin typeface="Lucida Console"/>
                <a:cs typeface="Lucida Console"/>
              </a:rPr>
              <a:t> </a:t>
            </a:r>
            <a:r>
              <a:rPr dirty="0" sz="1100" spc="-10">
                <a:latin typeface="Lucida Console"/>
                <a:cs typeface="Lucida Console"/>
              </a:rPr>
              <a:t>Fiber</a:t>
            </a:r>
            <a:endParaRPr sz="1100">
              <a:latin typeface="Lucida Console"/>
              <a:cs typeface="Lucida Console"/>
            </a:endParaRPr>
          </a:p>
          <a:p>
            <a:pPr marL="68580">
              <a:lnSpc>
                <a:spcPct val="100000"/>
              </a:lnSpc>
              <a:spcBef>
                <a:spcPts val="375"/>
              </a:spcBef>
              <a:tabLst>
                <a:tab pos="1440180" algn="l"/>
              </a:tabLst>
            </a:pPr>
            <a:r>
              <a:rPr dirty="0" baseline="4629" sz="900" spc="-15">
                <a:solidFill>
                  <a:srgbClr val="7E7E7E"/>
                </a:solidFill>
                <a:latin typeface="Lucida Console"/>
                <a:cs typeface="Lucida Console"/>
              </a:rPr>
              <a:t>Company</a:t>
            </a:r>
            <a:r>
              <a:rPr dirty="0" baseline="4629" sz="900">
                <a:solidFill>
                  <a:srgbClr val="7E7E7E"/>
                </a:solidFill>
                <a:latin typeface="Lucida Console"/>
                <a:cs typeface="Lucida Console"/>
              </a:rPr>
              <a:t>	</a:t>
            </a:r>
            <a:r>
              <a:rPr dirty="0" sz="600" spc="-10">
                <a:solidFill>
                  <a:srgbClr val="7E7E7E"/>
                </a:solidFill>
                <a:latin typeface="Lucida Console"/>
                <a:cs typeface="Lucida Console"/>
              </a:rPr>
              <a:t>Weight</a:t>
            </a:r>
            <a:endParaRPr sz="600">
              <a:latin typeface="Lucida Console"/>
              <a:cs typeface="Lucida Console"/>
            </a:endParaRPr>
          </a:p>
          <a:p>
            <a:pPr marL="62865">
              <a:lnSpc>
                <a:spcPct val="100000"/>
              </a:lnSpc>
              <a:spcBef>
                <a:spcPts val="130"/>
              </a:spcBef>
              <a:tabLst>
                <a:tab pos="1440815" algn="l"/>
              </a:tabLst>
            </a:pPr>
            <a:r>
              <a:rPr dirty="0" baseline="3472" sz="1200">
                <a:latin typeface="Lucida Console"/>
                <a:cs typeface="Lucida Console"/>
              </a:rPr>
              <a:t>Prysmian</a:t>
            </a:r>
            <a:r>
              <a:rPr dirty="0" baseline="3472" sz="1200" spc="-44">
                <a:latin typeface="Lucida Console"/>
                <a:cs typeface="Lucida Console"/>
              </a:rPr>
              <a:t> </a:t>
            </a:r>
            <a:r>
              <a:rPr dirty="0" baseline="3472" sz="1200">
                <a:latin typeface="Lucida Console"/>
                <a:cs typeface="Lucida Console"/>
              </a:rPr>
              <a:t>S</a:t>
            </a:r>
            <a:r>
              <a:rPr dirty="0" baseline="3472" sz="1200" spc="-7">
                <a:latin typeface="Lucida Console"/>
                <a:cs typeface="Lucida Console"/>
              </a:rPr>
              <a:t> </a:t>
            </a:r>
            <a:r>
              <a:rPr dirty="0" baseline="3472" sz="1200">
                <a:latin typeface="Lucida Console"/>
                <a:cs typeface="Lucida Console"/>
              </a:rPr>
              <a:t>P</a:t>
            </a:r>
            <a:r>
              <a:rPr dirty="0" baseline="3472" sz="1200" spc="-7">
                <a:latin typeface="Lucida Console"/>
                <a:cs typeface="Lucida Console"/>
              </a:rPr>
              <a:t> </a:t>
            </a:r>
            <a:r>
              <a:rPr dirty="0" baseline="3472" sz="1200" spc="-75">
                <a:latin typeface="Lucida Console"/>
                <a:cs typeface="Lucida Console"/>
              </a:rPr>
              <a:t>A</a:t>
            </a:r>
            <a:r>
              <a:rPr dirty="0" baseline="3472" sz="1200">
                <a:latin typeface="Lucida Console"/>
                <a:cs typeface="Lucida Console"/>
              </a:rPr>
              <a:t>	</a:t>
            </a:r>
            <a:r>
              <a:rPr dirty="0" sz="900" spc="-10">
                <a:latin typeface="Lucida Console"/>
                <a:cs typeface="Lucida Console"/>
              </a:rPr>
              <a:t>5.71%</a:t>
            </a:r>
            <a:endParaRPr sz="900">
              <a:latin typeface="Lucida Console"/>
              <a:cs typeface="Lucida Console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68793" y="2160523"/>
            <a:ext cx="2821305" cy="1885950"/>
            <a:chOff x="368793" y="2160523"/>
            <a:chExt cx="2821305" cy="1885950"/>
          </a:xfrm>
        </p:grpSpPr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8793" y="2164052"/>
              <a:ext cx="2820953" cy="188216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12369" y="2160523"/>
              <a:ext cx="2738755" cy="1807845"/>
            </a:xfrm>
            <a:custGeom>
              <a:avLst/>
              <a:gdLst/>
              <a:ahLst/>
              <a:cxnLst/>
              <a:rect l="l" t="t" r="r" b="b"/>
              <a:pathLst>
                <a:path w="2738755" h="1807845">
                  <a:moveTo>
                    <a:pt x="2711958" y="0"/>
                  </a:moveTo>
                  <a:lnTo>
                    <a:pt x="26403" y="0"/>
                  </a:lnTo>
                  <a:lnTo>
                    <a:pt x="16127" y="2073"/>
                  </a:lnTo>
                  <a:lnTo>
                    <a:pt x="7734" y="7731"/>
                  </a:lnTo>
                  <a:lnTo>
                    <a:pt x="2075" y="16127"/>
                  </a:lnTo>
                  <a:lnTo>
                    <a:pt x="0" y="26415"/>
                  </a:lnTo>
                  <a:lnTo>
                    <a:pt x="0" y="1780959"/>
                  </a:lnTo>
                  <a:lnTo>
                    <a:pt x="2075" y="1791242"/>
                  </a:lnTo>
                  <a:lnTo>
                    <a:pt x="7734" y="1799639"/>
                  </a:lnTo>
                  <a:lnTo>
                    <a:pt x="16127" y="1805299"/>
                  </a:lnTo>
                  <a:lnTo>
                    <a:pt x="26403" y="1807375"/>
                  </a:lnTo>
                  <a:lnTo>
                    <a:pt x="2711958" y="1807375"/>
                  </a:lnTo>
                  <a:lnTo>
                    <a:pt x="2722246" y="1805299"/>
                  </a:lnTo>
                  <a:lnTo>
                    <a:pt x="2730642" y="1799639"/>
                  </a:lnTo>
                  <a:lnTo>
                    <a:pt x="2736300" y="1791242"/>
                  </a:lnTo>
                  <a:lnTo>
                    <a:pt x="2738374" y="1780959"/>
                  </a:lnTo>
                  <a:lnTo>
                    <a:pt x="2738374" y="26415"/>
                  </a:lnTo>
                  <a:lnTo>
                    <a:pt x="2736300" y="16127"/>
                  </a:lnTo>
                  <a:lnTo>
                    <a:pt x="2730642" y="7731"/>
                  </a:lnTo>
                  <a:lnTo>
                    <a:pt x="2722246" y="2073"/>
                  </a:lnTo>
                  <a:lnTo>
                    <a:pt x="27119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450550" y="2233462"/>
            <a:ext cx="848360" cy="367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b="1">
                <a:latin typeface="Arial"/>
                <a:cs typeface="Arial"/>
              </a:rPr>
              <a:t>Top</a:t>
            </a:r>
            <a:r>
              <a:rPr dirty="0" sz="850" spc="-30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10</a:t>
            </a:r>
            <a:r>
              <a:rPr dirty="0" sz="850" spc="-15" b="1">
                <a:latin typeface="Arial"/>
                <a:cs typeface="Arial"/>
              </a:rPr>
              <a:t> </a:t>
            </a:r>
            <a:r>
              <a:rPr dirty="0" sz="850" spc="-20" b="1">
                <a:latin typeface="Arial"/>
                <a:cs typeface="Arial"/>
              </a:rPr>
              <a:t>Holdings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850">
                <a:latin typeface="Arial"/>
                <a:cs typeface="Arial"/>
              </a:rPr>
              <a:t>HUBBELL</a:t>
            </a:r>
            <a:r>
              <a:rPr dirty="0" sz="850" spc="5">
                <a:latin typeface="Arial"/>
                <a:cs typeface="Arial"/>
              </a:rPr>
              <a:t> </a:t>
            </a:r>
            <a:r>
              <a:rPr dirty="0" sz="850" spc="-25">
                <a:latin typeface="Arial"/>
                <a:cs typeface="Arial"/>
              </a:rPr>
              <a:t>INC</a:t>
            </a:r>
            <a:endParaRPr sz="8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90138" y="4837196"/>
            <a:ext cx="3529329" cy="139700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*Graphic</a:t>
            </a:r>
            <a:r>
              <a:rPr dirty="0" sz="800" spc="-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and</a:t>
            </a:r>
            <a:r>
              <a:rPr dirty="0" sz="800" spc="-2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weights</a:t>
            </a:r>
            <a:r>
              <a:rPr dirty="0" sz="800" spc="-1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for</a:t>
            </a:r>
            <a:r>
              <a:rPr dirty="0" sz="800" spc="-3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illustrative</a:t>
            </a:r>
            <a:r>
              <a:rPr dirty="0" sz="800" spc="-3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purposes</a:t>
            </a:r>
            <a:r>
              <a:rPr dirty="0" sz="800" spc="-1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only.</a:t>
            </a:r>
            <a:r>
              <a:rPr dirty="0" sz="800" spc="-2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Created</a:t>
            </a:r>
            <a:r>
              <a:rPr dirty="0" sz="800" spc="-2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with</a:t>
            </a:r>
            <a:r>
              <a:rPr dirty="0" sz="800" spc="-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Mid</a:t>
            </a:r>
            <a:r>
              <a:rPr dirty="0" sz="800" spc="-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7E7E7E"/>
                </a:solidFill>
                <a:latin typeface="Arial"/>
                <a:cs typeface="Arial"/>
              </a:rPr>
              <a:t>Journey.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17</a:t>
            </a:fld>
          </a:p>
        </p:txBody>
      </p:sp>
      <p:sp>
        <p:nvSpPr>
          <p:cNvPr id="36" name="object 36"/>
          <p:cNvSpPr txBox="1"/>
          <p:nvPr/>
        </p:nvSpPr>
        <p:spPr>
          <a:xfrm>
            <a:off x="570077" y="4907605"/>
            <a:ext cx="2258695" cy="139700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As</a:t>
            </a:r>
            <a:r>
              <a:rPr dirty="0" sz="800" spc="-3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of</a:t>
            </a:r>
            <a:r>
              <a:rPr dirty="0" sz="800" spc="-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10.15.2025</a:t>
            </a:r>
            <a:r>
              <a:rPr dirty="0" sz="800" spc="1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Holdings</a:t>
            </a:r>
            <a:r>
              <a:rPr dirty="0" sz="800" spc="-2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are</a:t>
            </a:r>
            <a:r>
              <a:rPr dirty="0" sz="800" spc="-1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subject</a:t>
            </a:r>
            <a:r>
              <a:rPr dirty="0" sz="800" spc="-3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7E7E7E"/>
                </a:solidFill>
                <a:latin typeface="Arial"/>
                <a:cs typeface="Arial"/>
              </a:rPr>
              <a:t>to</a:t>
            </a:r>
            <a:r>
              <a:rPr dirty="0" sz="800" spc="-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7E7E7E"/>
                </a:solidFill>
                <a:latin typeface="Arial"/>
                <a:cs typeface="Arial"/>
              </a:rPr>
              <a:t>change.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24560" y="2233462"/>
            <a:ext cx="376555" cy="367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10" b="1">
                <a:latin typeface="Arial"/>
                <a:cs typeface="Arial"/>
              </a:rPr>
              <a:t>Weight</a:t>
            </a:r>
            <a:endParaRPr sz="850">
              <a:latin typeface="Arial"/>
              <a:cs typeface="Arial"/>
            </a:endParaRPr>
          </a:p>
          <a:p>
            <a:pPr marL="36830">
              <a:lnSpc>
                <a:spcPct val="100000"/>
              </a:lnSpc>
              <a:spcBef>
                <a:spcPts val="650"/>
              </a:spcBef>
            </a:pPr>
            <a:r>
              <a:rPr dirty="0" sz="850" spc="-10">
                <a:latin typeface="Arial"/>
                <a:cs typeface="Arial"/>
              </a:rPr>
              <a:t>5.30%</a:t>
            </a:r>
            <a:endParaRPr sz="850">
              <a:latin typeface="Arial"/>
              <a:cs typeface="Arial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431500" y="2561717"/>
          <a:ext cx="8681085" cy="10255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5350"/>
                <a:gridCol w="4566284"/>
                <a:gridCol w="1263650"/>
                <a:gridCol w="608329"/>
              </a:tblGrid>
              <a:tr h="322580">
                <a:tc>
                  <a:txBody>
                    <a:bodyPr/>
                    <a:lstStyle/>
                    <a:p>
                      <a:pPr marL="31750" marR="260985">
                        <a:lnSpc>
                          <a:spcPct val="110200"/>
                        </a:lnSpc>
                        <a:spcBef>
                          <a:spcPts val="195"/>
                        </a:spcBef>
                      </a:pPr>
                      <a:r>
                        <a:rPr dirty="0" sz="850">
                          <a:latin typeface="Arial"/>
                          <a:cs typeface="Arial"/>
                        </a:rPr>
                        <a:t>DELTA</a:t>
                      </a:r>
                      <a:r>
                        <a:rPr dirty="0" sz="850" spc="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>
                          <a:latin typeface="Arial"/>
                          <a:cs typeface="Arial"/>
                        </a:rPr>
                        <a:t>ELECTRONICS</a:t>
                      </a:r>
                      <a:r>
                        <a:rPr dirty="0" sz="850" spc="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>
                          <a:latin typeface="Arial"/>
                          <a:cs typeface="Arial"/>
                        </a:rPr>
                        <a:t>THAI-</a:t>
                      </a:r>
                      <a:r>
                        <a:rPr dirty="0" sz="850" spc="-10">
                          <a:latin typeface="Arial"/>
                          <a:cs typeface="Arial"/>
                        </a:rPr>
                        <a:t>FORGN </a:t>
                      </a:r>
                      <a:r>
                        <a:rPr dirty="0" sz="850">
                          <a:latin typeface="Arial"/>
                          <a:cs typeface="Arial"/>
                        </a:rPr>
                        <a:t>EATON</a:t>
                      </a:r>
                      <a:r>
                        <a:rPr dirty="0" sz="850" spc="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>
                          <a:latin typeface="Arial"/>
                          <a:cs typeface="Arial"/>
                        </a:rPr>
                        <a:t>CORP</a:t>
                      </a:r>
                      <a:r>
                        <a:rPr dirty="0" sz="850" spc="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 spc="-25">
                          <a:latin typeface="Arial"/>
                          <a:cs typeface="Arial"/>
                        </a:rPr>
                        <a:t>PLC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850" spc="-10">
                          <a:latin typeface="Arial"/>
                          <a:cs typeface="Arial"/>
                        </a:rPr>
                        <a:t>5.00%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164465">
                        <a:lnSpc>
                          <a:spcPts val="1005"/>
                        </a:lnSpc>
                        <a:spcBef>
                          <a:spcPts val="105"/>
                        </a:spcBef>
                      </a:pPr>
                      <a:r>
                        <a:rPr dirty="0" sz="850" spc="-10">
                          <a:latin typeface="Arial"/>
                          <a:cs typeface="Arial"/>
                        </a:rPr>
                        <a:t>4.80%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600" spc="-10">
                          <a:solidFill>
                            <a:srgbClr val="7E7E7E"/>
                          </a:solidFill>
                          <a:latin typeface="Lucida Console"/>
                          <a:cs typeface="Lucida Console"/>
                        </a:rPr>
                        <a:t>Product</a:t>
                      </a:r>
                      <a:endParaRPr sz="600">
                        <a:latin typeface="Lucida Console"/>
                        <a:cs typeface="Lucida Console"/>
                      </a:endParaRPr>
                    </a:p>
                  </a:txBody>
                  <a:tcPr marL="0" marR="0" marB="0" marT="2730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23825">
                <a:tc>
                  <a:txBody>
                    <a:bodyPr/>
                    <a:lstStyle/>
                    <a:p>
                      <a:pPr marL="31750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dirty="0" sz="850">
                          <a:latin typeface="Arial"/>
                          <a:cs typeface="Arial"/>
                        </a:rPr>
                        <a:t>GE</a:t>
                      </a:r>
                      <a:r>
                        <a:rPr dirty="0" sz="850" spc="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>
                          <a:latin typeface="Arial"/>
                          <a:cs typeface="Arial"/>
                        </a:rPr>
                        <a:t>VERNOVA</a:t>
                      </a:r>
                      <a:r>
                        <a:rPr dirty="0" sz="850" spc="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 spc="-25">
                          <a:latin typeface="Arial"/>
                          <a:cs typeface="Arial"/>
                        </a:rPr>
                        <a:t>INC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855"/>
                        </a:lnSpc>
                        <a:spcBef>
                          <a:spcPts val="20"/>
                        </a:spcBef>
                      </a:pPr>
                      <a:r>
                        <a:rPr dirty="0" sz="850" spc="-10">
                          <a:latin typeface="Arial"/>
                          <a:cs typeface="Arial"/>
                        </a:rPr>
                        <a:t>4.60%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solidFill>
                            <a:srgbClr val="7E7E7E"/>
                          </a:solidFill>
                          <a:latin typeface="Lucida Console"/>
                          <a:cs typeface="Lucida Console"/>
                        </a:rPr>
                        <a:t>Company</a:t>
                      </a:r>
                      <a:endParaRPr sz="600">
                        <a:latin typeface="Lucida Console"/>
                        <a:cs typeface="Lucida Console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algn="ctr" marL="26034">
                        <a:lnSpc>
                          <a:spcPts val="715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solidFill>
                            <a:srgbClr val="7E7E7E"/>
                          </a:solidFill>
                          <a:latin typeface="Lucida Console"/>
                          <a:cs typeface="Lucida Console"/>
                        </a:rPr>
                        <a:t>Weight</a:t>
                      </a:r>
                      <a:endParaRPr sz="600">
                        <a:latin typeface="Lucida Console"/>
                        <a:cs typeface="Lucida Console"/>
                      </a:endParaRPr>
                    </a:p>
                  </a:txBody>
                  <a:tcPr marL="0" marR="0" marB="0" marT="19685"/>
                </a:tc>
              </a:tr>
              <a:tr h="16637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850">
                          <a:latin typeface="Arial"/>
                          <a:cs typeface="Arial"/>
                        </a:rPr>
                        <a:t>POWELL</a:t>
                      </a:r>
                      <a:r>
                        <a:rPr dirty="0" sz="8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>
                          <a:latin typeface="Arial"/>
                          <a:cs typeface="Arial"/>
                        </a:rPr>
                        <a:t>INDUSTRIES</a:t>
                      </a:r>
                      <a:r>
                        <a:rPr dirty="0" sz="850" spc="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 spc="-25">
                          <a:latin typeface="Arial"/>
                          <a:cs typeface="Arial"/>
                        </a:rPr>
                        <a:t>INC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850" spc="-10">
                          <a:latin typeface="Arial"/>
                          <a:cs typeface="Arial"/>
                        </a:rPr>
                        <a:t>4.20%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2159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800">
                          <a:latin typeface="Lucida Console"/>
                          <a:cs typeface="Lucida Console"/>
                        </a:rPr>
                        <a:t>GE</a:t>
                      </a:r>
                      <a:r>
                        <a:rPr dirty="0" sz="800" spc="-5">
                          <a:latin typeface="Lucida Console"/>
                          <a:cs typeface="Lucida Console"/>
                        </a:rPr>
                        <a:t> </a:t>
                      </a:r>
                      <a:r>
                        <a:rPr dirty="0" sz="800" spc="-10">
                          <a:latin typeface="Lucida Console"/>
                          <a:cs typeface="Lucida Console"/>
                        </a:rPr>
                        <a:t>Vernova</a:t>
                      </a:r>
                      <a:endParaRPr sz="800">
                        <a:latin typeface="Lucida Console"/>
                        <a:cs typeface="Lucida Console"/>
                      </a:endParaRPr>
                    </a:p>
                  </a:txBody>
                  <a:tcPr marL="0" marR="0" marB="0" marT="7620"/>
                </a:tc>
                <a:tc>
                  <a:txBody>
                    <a:bodyPr/>
                    <a:lstStyle/>
                    <a:p>
                      <a:pPr algn="ctr" marL="971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900" spc="-10">
                          <a:latin typeface="Lucida Console"/>
                          <a:cs typeface="Lucida Console"/>
                        </a:rPr>
                        <a:t>4.91%</a:t>
                      </a:r>
                      <a:endParaRPr sz="900">
                        <a:latin typeface="Lucida Console"/>
                        <a:cs typeface="Lucida Console"/>
                      </a:endParaRPr>
                    </a:p>
                  </a:txBody>
                  <a:tcPr marL="0" marR="0" marB="0" marT="3810"/>
                </a:tc>
              </a:tr>
              <a:tr h="149860">
                <a:tc>
                  <a:txBody>
                    <a:bodyPr/>
                    <a:lstStyle/>
                    <a:p>
                      <a:pPr marL="31750">
                        <a:lnSpc>
                          <a:spcPts val="1000"/>
                        </a:lnSpc>
                      </a:pPr>
                      <a:r>
                        <a:rPr dirty="0" sz="850">
                          <a:latin typeface="Arial"/>
                          <a:cs typeface="Arial"/>
                        </a:rPr>
                        <a:t>QUANTA</a:t>
                      </a:r>
                      <a:r>
                        <a:rPr dirty="0" sz="850" spc="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>
                          <a:latin typeface="Arial"/>
                          <a:cs typeface="Arial"/>
                        </a:rPr>
                        <a:t>SERVICES</a:t>
                      </a:r>
                      <a:r>
                        <a:rPr dirty="0" sz="850" spc="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 spc="-25">
                          <a:latin typeface="Arial"/>
                          <a:cs typeface="Arial"/>
                        </a:rPr>
                        <a:t>INC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1000"/>
                        </a:lnSpc>
                      </a:pPr>
                      <a:r>
                        <a:rPr dirty="0" sz="850" spc="-10">
                          <a:latin typeface="Arial"/>
                          <a:cs typeface="Arial"/>
                        </a:rPr>
                        <a:t>4.10%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31445">
                <a:tc>
                  <a:txBody>
                    <a:bodyPr/>
                    <a:lstStyle/>
                    <a:p>
                      <a:pPr marL="31750">
                        <a:lnSpc>
                          <a:spcPts val="940"/>
                        </a:lnSpc>
                      </a:pPr>
                      <a:r>
                        <a:rPr dirty="0" sz="850">
                          <a:latin typeface="Arial"/>
                          <a:cs typeface="Arial"/>
                        </a:rPr>
                        <a:t>LS</a:t>
                      </a:r>
                      <a:r>
                        <a:rPr dirty="0" sz="8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>
                          <a:latin typeface="Arial"/>
                          <a:cs typeface="Arial"/>
                        </a:rPr>
                        <a:t>ELECTRIC CO</a:t>
                      </a:r>
                      <a:r>
                        <a:rPr dirty="0" sz="8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 spc="-25">
                          <a:latin typeface="Arial"/>
                          <a:cs typeface="Arial"/>
                        </a:rPr>
                        <a:t>LTD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940"/>
                        </a:lnSpc>
                      </a:pPr>
                      <a:r>
                        <a:rPr dirty="0" sz="850" spc="-10">
                          <a:latin typeface="Arial"/>
                          <a:cs typeface="Arial"/>
                        </a:rPr>
                        <a:t>4.00%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31445">
                <a:tc>
                  <a:txBody>
                    <a:bodyPr/>
                    <a:lstStyle/>
                    <a:p>
                      <a:pPr marL="31750">
                        <a:lnSpc>
                          <a:spcPts val="930"/>
                        </a:lnSpc>
                        <a:spcBef>
                          <a:spcPts val="5"/>
                        </a:spcBef>
                      </a:pPr>
                      <a:r>
                        <a:rPr dirty="0" sz="850">
                          <a:latin typeface="Arial"/>
                          <a:cs typeface="Arial"/>
                        </a:rPr>
                        <a:t>PRYSMIAN</a:t>
                      </a:r>
                      <a:r>
                        <a:rPr dirty="0" sz="850" spc="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>
                          <a:latin typeface="Arial"/>
                          <a:cs typeface="Arial"/>
                        </a:rPr>
                        <a:t>SPA-UNSPONSOREE</a:t>
                      </a:r>
                      <a:r>
                        <a:rPr dirty="0" sz="850" spc="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50" spc="-25">
                          <a:latin typeface="Arial"/>
                          <a:cs typeface="Arial"/>
                        </a:rPr>
                        <a:t>ADR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930"/>
                        </a:lnSpc>
                        <a:spcBef>
                          <a:spcPts val="5"/>
                        </a:spcBef>
                      </a:pPr>
                      <a:r>
                        <a:rPr dirty="0" sz="850" spc="-10">
                          <a:latin typeface="Arial"/>
                          <a:cs typeface="Arial"/>
                        </a:rPr>
                        <a:t>3.90%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32" name="object 32"/>
          <p:cNvSpPr txBox="1"/>
          <p:nvPr/>
        </p:nvSpPr>
        <p:spPr>
          <a:xfrm>
            <a:off x="450550" y="3575927"/>
            <a:ext cx="1935480" cy="311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100"/>
              </a:spcBef>
            </a:pPr>
            <a:r>
              <a:rPr dirty="0" sz="850">
                <a:latin typeface="Arial"/>
                <a:cs typeface="Arial"/>
              </a:rPr>
              <a:t>HYOSUNG</a:t>
            </a:r>
            <a:r>
              <a:rPr dirty="0" sz="850" spc="15">
                <a:latin typeface="Arial"/>
                <a:cs typeface="Arial"/>
              </a:rPr>
              <a:t> </a:t>
            </a:r>
            <a:r>
              <a:rPr dirty="0" sz="850">
                <a:latin typeface="Arial"/>
                <a:cs typeface="Arial"/>
              </a:rPr>
              <a:t>HEAVY</a:t>
            </a:r>
            <a:r>
              <a:rPr dirty="0" sz="850" spc="-10">
                <a:latin typeface="Arial"/>
                <a:cs typeface="Arial"/>
              </a:rPr>
              <a:t> </a:t>
            </a:r>
            <a:r>
              <a:rPr dirty="0" sz="850">
                <a:latin typeface="Arial"/>
                <a:cs typeface="Arial"/>
              </a:rPr>
              <a:t>INDUSTRIES</a:t>
            </a:r>
            <a:r>
              <a:rPr dirty="0" sz="850" spc="35">
                <a:latin typeface="Arial"/>
                <a:cs typeface="Arial"/>
              </a:rPr>
              <a:t> </a:t>
            </a:r>
            <a:r>
              <a:rPr dirty="0" sz="850" spc="-25">
                <a:latin typeface="Arial"/>
                <a:cs typeface="Arial"/>
              </a:rPr>
              <a:t>COR </a:t>
            </a:r>
            <a:r>
              <a:rPr dirty="0" sz="850">
                <a:latin typeface="Arial"/>
                <a:cs typeface="Arial"/>
              </a:rPr>
              <a:t>CONSTELLATION</a:t>
            </a:r>
            <a:r>
              <a:rPr dirty="0" sz="850" spc="15">
                <a:latin typeface="Arial"/>
                <a:cs typeface="Arial"/>
              </a:rPr>
              <a:t> </a:t>
            </a:r>
            <a:r>
              <a:rPr dirty="0" sz="850" spc="-10">
                <a:latin typeface="Arial"/>
                <a:cs typeface="Arial"/>
              </a:rPr>
              <a:t>ENERGY</a:t>
            </a:r>
            <a:endParaRPr sz="8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49026" y="3575927"/>
            <a:ext cx="328295" cy="31115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50" spc="-10">
                <a:latin typeface="Arial"/>
                <a:cs typeface="Arial"/>
              </a:rPr>
              <a:t>3.80%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10">
                <a:latin typeface="Arial"/>
                <a:cs typeface="Arial"/>
              </a:rPr>
              <a:t>3.80%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31165">
              <a:lnSpc>
                <a:spcPct val="100000"/>
              </a:lnSpc>
              <a:spcBef>
                <a:spcPts val="100"/>
              </a:spcBef>
            </a:pPr>
            <a:r>
              <a:rPr dirty="0"/>
              <a:t>Watt</a:t>
            </a:r>
            <a:r>
              <a:rPr dirty="0" spc="75"/>
              <a:t> </a:t>
            </a:r>
            <a:r>
              <a:rPr dirty="0"/>
              <a:t>We’re</a:t>
            </a:r>
            <a:r>
              <a:rPr dirty="0" spc="85"/>
              <a:t> </a:t>
            </a:r>
            <a:r>
              <a:rPr dirty="0"/>
              <a:t>Made</a:t>
            </a:r>
            <a:r>
              <a:rPr dirty="0" spc="80"/>
              <a:t> </a:t>
            </a:r>
            <a:r>
              <a:rPr dirty="0" spc="-25"/>
              <a:t>Of</a:t>
            </a:r>
          </a:p>
        </p:txBody>
      </p:sp>
      <p:sp>
        <p:nvSpPr>
          <p:cNvPr id="3" name="object 3"/>
          <p:cNvSpPr/>
          <p:nvPr/>
        </p:nvSpPr>
        <p:spPr>
          <a:xfrm>
            <a:off x="113365" y="140335"/>
            <a:ext cx="8799195" cy="0"/>
          </a:xfrm>
          <a:custGeom>
            <a:avLst/>
            <a:gdLst/>
            <a:ahLst/>
            <a:cxnLst/>
            <a:rect l="l" t="t" r="r" b="b"/>
            <a:pathLst>
              <a:path w="8799195" h="0">
                <a:moveTo>
                  <a:pt x="0" y="0"/>
                </a:moveTo>
                <a:lnTo>
                  <a:pt x="879898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A purple and black logo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825" y="4849786"/>
            <a:ext cx="194487" cy="16154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41300" y="1843404"/>
            <a:ext cx="2167255" cy="2811145"/>
            <a:chOff x="341300" y="1843404"/>
            <a:chExt cx="2167255" cy="2811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300" y="1847041"/>
              <a:ext cx="2167241" cy="28072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77151" y="1843404"/>
              <a:ext cx="2091055" cy="2733675"/>
            </a:xfrm>
            <a:custGeom>
              <a:avLst/>
              <a:gdLst/>
              <a:ahLst/>
              <a:cxnLst/>
              <a:rect l="l" t="t" r="r" b="b"/>
              <a:pathLst>
                <a:path w="2091055" h="2733675">
                  <a:moveTo>
                    <a:pt x="2060486" y="0"/>
                  </a:moveTo>
                  <a:lnTo>
                    <a:pt x="30543" y="0"/>
                  </a:lnTo>
                  <a:lnTo>
                    <a:pt x="18655" y="2407"/>
                  </a:lnTo>
                  <a:lnTo>
                    <a:pt x="8947" y="8969"/>
                  </a:lnTo>
                  <a:lnTo>
                    <a:pt x="2400" y="18698"/>
                  </a:lnTo>
                  <a:lnTo>
                    <a:pt x="0" y="30607"/>
                  </a:lnTo>
                  <a:lnTo>
                    <a:pt x="0" y="2703080"/>
                  </a:lnTo>
                  <a:lnTo>
                    <a:pt x="2400" y="2714975"/>
                  </a:lnTo>
                  <a:lnTo>
                    <a:pt x="8947" y="2724688"/>
                  </a:lnTo>
                  <a:lnTo>
                    <a:pt x="18655" y="2731236"/>
                  </a:lnTo>
                  <a:lnTo>
                    <a:pt x="30543" y="2733636"/>
                  </a:lnTo>
                  <a:lnTo>
                    <a:pt x="2060486" y="2733636"/>
                  </a:lnTo>
                  <a:lnTo>
                    <a:pt x="2072374" y="2731236"/>
                  </a:lnTo>
                  <a:lnTo>
                    <a:pt x="2082060" y="2724688"/>
                  </a:lnTo>
                  <a:lnTo>
                    <a:pt x="2088578" y="2714975"/>
                  </a:lnTo>
                  <a:lnTo>
                    <a:pt x="2090966" y="2703080"/>
                  </a:lnTo>
                  <a:lnTo>
                    <a:pt x="2090966" y="30607"/>
                  </a:lnTo>
                  <a:lnTo>
                    <a:pt x="2088578" y="18698"/>
                  </a:lnTo>
                  <a:lnTo>
                    <a:pt x="2082060" y="8969"/>
                  </a:lnTo>
                  <a:lnTo>
                    <a:pt x="2072374" y="2407"/>
                  </a:lnTo>
                  <a:lnTo>
                    <a:pt x="20604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89000" y="1912111"/>
            <a:ext cx="1708150" cy="393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7827F6"/>
                </a:solidFill>
                <a:latin typeface="Lucida Console"/>
                <a:cs typeface="Lucida Console"/>
              </a:rPr>
              <a:t>1</a:t>
            </a:r>
            <a:r>
              <a:rPr dirty="0" sz="1200" spc="20">
                <a:solidFill>
                  <a:srgbClr val="7827F6"/>
                </a:solidFill>
                <a:latin typeface="Lucida Console"/>
                <a:cs typeface="Lucida Console"/>
              </a:rPr>
              <a:t> </a:t>
            </a:r>
            <a:r>
              <a:rPr dirty="0" sz="1200" spc="-10">
                <a:latin typeface="Lucida Console"/>
                <a:cs typeface="Lucida Console"/>
              </a:rPr>
              <a:t>Differentiated</a:t>
            </a:r>
            <a:endParaRPr sz="1200">
              <a:latin typeface="Lucida Console"/>
              <a:cs typeface="Lucida Console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200">
                <a:latin typeface="Lucida Console"/>
                <a:cs typeface="Lucida Console"/>
              </a:rPr>
              <a:t>Exposure</a:t>
            </a:r>
            <a:r>
              <a:rPr dirty="0" sz="1200" spc="65">
                <a:latin typeface="Lucida Console"/>
                <a:cs typeface="Lucida Console"/>
              </a:rPr>
              <a:t> </a:t>
            </a:r>
            <a:r>
              <a:rPr dirty="0" sz="1200">
                <a:latin typeface="Lucida Console"/>
                <a:cs typeface="Lucida Console"/>
              </a:rPr>
              <a:t>vs.</a:t>
            </a:r>
            <a:r>
              <a:rPr dirty="0" sz="1200" spc="40">
                <a:latin typeface="Lucida Console"/>
                <a:cs typeface="Lucida Console"/>
              </a:rPr>
              <a:t> </a:t>
            </a:r>
            <a:r>
              <a:rPr dirty="0" sz="1200" spc="-10">
                <a:latin typeface="Lucida Console"/>
                <a:cs typeface="Lucida Console"/>
              </a:rPr>
              <a:t>Comps</a:t>
            </a:r>
            <a:endParaRPr sz="1200">
              <a:latin typeface="Lucida Console"/>
              <a:cs typeface="Lucida Consol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470404" y="1828812"/>
            <a:ext cx="2193290" cy="2834640"/>
            <a:chOff x="2470404" y="1828812"/>
            <a:chExt cx="2193290" cy="283464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0404" y="1828812"/>
              <a:ext cx="2193036" cy="283463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524252" y="1843405"/>
              <a:ext cx="2091055" cy="2733675"/>
            </a:xfrm>
            <a:custGeom>
              <a:avLst/>
              <a:gdLst/>
              <a:ahLst/>
              <a:cxnLst/>
              <a:rect l="l" t="t" r="r" b="b"/>
              <a:pathLst>
                <a:path w="2091054" h="2733675">
                  <a:moveTo>
                    <a:pt x="2060448" y="0"/>
                  </a:moveTo>
                  <a:lnTo>
                    <a:pt x="30606" y="0"/>
                  </a:lnTo>
                  <a:lnTo>
                    <a:pt x="18698" y="2407"/>
                  </a:lnTo>
                  <a:lnTo>
                    <a:pt x="8969" y="8969"/>
                  </a:lnTo>
                  <a:lnTo>
                    <a:pt x="2407" y="18698"/>
                  </a:lnTo>
                  <a:lnTo>
                    <a:pt x="0" y="30607"/>
                  </a:lnTo>
                  <a:lnTo>
                    <a:pt x="0" y="2703080"/>
                  </a:lnTo>
                  <a:lnTo>
                    <a:pt x="2407" y="2714975"/>
                  </a:lnTo>
                  <a:lnTo>
                    <a:pt x="8969" y="2724688"/>
                  </a:lnTo>
                  <a:lnTo>
                    <a:pt x="18698" y="2731236"/>
                  </a:lnTo>
                  <a:lnTo>
                    <a:pt x="30606" y="2733636"/>
                  </a:lnTo>
                  <a:lnTo>
                    <a:pt x="2060448" y="2733636"/>
                  </a:lnTo>
                  <a:lnTo>
                    <a:pt x="2072356" y="2731236"/>
                  </a:lnTo>
                  <a:lnTo>
                    <a:pt x="2082085" y="2724688"/>
                  </a:lnTo>
                  <a:lnTo>
                    <a:pt x="2088647" y="2714975"/>
                  </a:lnTo>
                  <a:lnTo>
                    <a:pt x="2091055" y="2703080"/>
                  </a:lnTo>
                  <a:lnTo>
                    <a:pt x="2091055" y="30607"/>
                  </a:lnTo>
                  <a:lnTo>
                    <a:pt x="2088647" y="18698"/>
                  </a:lnTo>
                  <a:lnTo>
                    <a:pt x="2082085" y="8969"/>
                  </a:lnTo>
                  <a:lnTo>
                    <a:pt x="2072356" y="2407"/>
                  </a:lnTo>
                  <a:lnTo>
                    <a:pt x="2060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636266" y="1912111"/>
            <a:ext cx="17068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7827F6"/>
                </a:solidFill>
                <a:latin typeface="Lucida Console"/>
                <a:cs typeface="Lucida Console"/>
              </a:rPr>
              <a:t>2</a:t>
            </a:r>
            <a:r>
              <a:rPr dirty="0" sz="1200" spc="30">
                <a:solidFill>
                  <a:srgbClr val="7827F6"/>
                </a:solidFill>
                <a:latin typeface="Lucida Console"/>
                <a:cs typeface="Lucida Console"/>
              </a:rPr>
              <a:t> </a:t>
            </a:r>
            <a:r>
              <a:rPr dirty="0" sz="1200">
                <a:latin typeface="Lucida Console"/>
                <a:cs typeface="Lucida Console"/>
              </a:rPr>
              <a:t>Actively</a:t>
            </a:r>
            <a:r>
              <a:rPr dirty="0" sz="1200" spc="70">
                <a:latin typeface="Lucida Console"/>
                <a:cs typeface="Lucida Console"/>
              </a:rPr>
              <a:t> </a:t>
            </a:r>
            <a:r>
              <a:rPr dirty="0" sz="1200" spc="-10">
                <a:latin typeface="Lucida Console"/>
                <a:cs typeface="Lucida Console"/>
              </a:rPr>
              <a:t>Managed</a:t>
            </a:r>
            <a:endParaRPr sz="1200">
              <a:latin typeface="Lucida Console"/>
              <a:cs typeface="Lucida Console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619244" y="1828812"/>
            <a:ext cx="2193290" cy="2834640"/>
            <a:chOff x="4619244" y="1828812"/>
            <a:chExt cx="2193290" cy="283464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9244" y="1828812"/>
              <a:ext cx="2193036" cy="283463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672584" y="1843405"/>
              <a:ext cx="2091055" cy="2733675"/>
            </a:xfrm>
            <a:custGeom>
              <a:avLst/>
              <a:gdLst/>
              <a:ahLst/>
              <a:cxnLst/>
              <a:rect l="l" t="t" r="r" b="b"/>
              <a:pathLst>
                <a:path w="2091054" h="2733675">
                  <a:moveTo>
                    <a:pt x="2060447" y="0"/>
                  </a:moveTo>
                  <a:lnTo>
                    <a:pt x="30606" y="0"/>
                  </a:lnTo>
                  <a:lnTo>
                    <a:pt x="18698" y="2407"/>
                  </a:lnTo>
                  <a:lnTo>
                    <a:pt x="8969" y="8969"/>
                  </a:lnTo>
                  <a:lnTo>
                    <a:pt x="2407" y="18698"/>
                  </a:lnTo>
                  <a:lnTo>
                    <a:pt x="0" y="30607"/>
                  </a:lnTo>
                  <a:lnTo>
                    <a:pt x="0" y="2703080"/>
                  </a:lnTo>
                  <a:lnTo>
                    <a:pt x="2407" y="2714975"/>
                  </a:lnTo>
                  <a:lnTo>
                    <a:pt x="8969" y="2724688"/>
                  </a:lnTo>
                  <a:lnTo>
                    <a:pt x="18698" y="2731236"/>
                  </a:lnTo>
                  <a:lnTo>
                    <a:pt x="30606" y="2733636"/>
                  </a:lnTo>
                  <a:lnTo>
                    <a:pt x="2060447" y="2733636"/>
                  </a:lnTo>
                  <a:lnTo>
                    <a:pt x="2072356" y="2731236"/>
                  </a:lnTo>
                  <a:lnTo>
                    <a:pt x="2082085" y="2724688"/>
                  </a:lnTo>
                  <a:lnTo>
                    <a:pt x="2088647" y="2714975"/>
                  </a:lnTo>
                  <a:lnTo>
                    <a:pt x="2091055" y="2703080"/>
                  </a:lnTo>
                  <a:lnTo>
                    <a:pt x="2091055" y="30607"/>
                  </a:lnTo>
                  <a:lnTo>
                    <a:pt x="2088647" y="18698"/>
                  </a:lnTo>
                  <a:lnTo>
                    <a:pt x="2082085" y="8969"/>
                  </a:lnTo>
                  <a:lnTo>
                    <a:pt x="2072356" y="2407"/>
                  </a:lnTo>
                  <a:lnTo>
                    <a:pt x="20604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4785105" y="1912111"/>
            <a:ext cx="180213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7827F6"/>
                </a:solidFill>
                <a:latin typeface="Lucida Console"/>
                <a:cs typeface="Lucida Console"/>
              </a:rPr>
              <a:t>3</a:t>
            </a:r>
            <a:r>
              <a:rPr dirty="0" sz="1200" spc="25">
                <a:solidFill>
                  <a:srgbClr val="7827F6"/>
                </a:solidFill>
                <a:latin typeface="Lucida Console"/>
                <a:cs typeface="Lucida Console"/>
              </a:rPr>
              <a:t> </a:t>
            </a:r>
            <a:r>
              <a:rPr dirty="0" sz="1200">
                <a:latin typeface="Lucida Console"/>
                <a:cs typeface="Lucida Console"/>
              </a:rPr>
              <a:t>Operator</a:t>
            </a:r>
            <a:r>
              <a:rPr dirty="0" sz="1200" spc="65">
                <a:latin typeface="Lucida Console"/>
                <a:cs typeface="Lucida Console"/>
              </a:rPr>
              <a:t> </a:t>
            </a:r>
            <a:r>
              <a:rPr dirty="0" sz="1200">
                <a:latin typeface="Lucida Console"/>
                <a:cs typeface="Lucida Console"/>
              </a:rPr>
              <a:t>Led</a:t>
            </a:r>
            <a:r>
              <a:rPr dirty="0" sz="1200" spc="40">
                <a:latin typeface="Lucida Console"/>
                <a:cs typeface="Lucida Console"/>
              </a:rPr>
              <a:t> </a:t>
            </a:r>
            <a:r>
              <a:rPr dirty="0" sz="1200" spc="-20">
                <a:latin typeface="Lucida Console"/>
                <a:cs typeface="Lucida Console"/>
              </a:rPr>
              <a:t>with</a:t>
            </a:r>
            <a:endParaRPr sz="1200">
              <a:latin typeface="Lucida Console"/>
              <a:cs typeface="Lucida Console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Lucida Console"/>
                <a:cs typeface="Lucida Console"/>
              </a:rPr>
              <a:t>World</a:t>
            </a:r>
            <a:r>
              <a:rPr dirty="0" sz="1200" spc="55">
                <a:latin typeface="Lucida Console"/>
                <a:cs typeface="Lucida Console"/>
              </a:rPr>
              <a:t> </a:t>
            </a:r>
            <a:r>
              <a:rPr dirty="0" sz="1200">
                <a:latin typeface="Lucida Console"/>
                <a:cs typeface="Lucida Console"/>
              </a:rPr>
              <a:t>Class</a:t>
            </a:r>
            <a:r>
              <a:rPr dirty="0" sz="1200" spc="40">
                <a:latin typeface="Lucida Console"/>
                <a:cs typeface="Lucida Console"/>
              </a:rPr>
              <a:t> </a:t>
            </a:r>
            <a:r>
              <a:rPr dirty="0" sz="1200" spc="-10">
                <a:latin typeface="Lucida Console"/>
                <a:cs typeface="Lucida Console"/>
              </a:rPr>
              <a:t>Experts</a:t>
            </a:r>
            <a:endParaRPr sz="1200">
              <a:latin typeface="Lucida Console"/>
              <a:cs typeface="Lucida Console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768083" y="1828812"/>
            <a:ext cx="2193290" cy="2834640"/>
            <a:chOff x="6768083" y="1828812"/>
            <a:chExt cx="2193290" cy="2834640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68083" y="1828812"/>
              <a:ext cx="2193035" cy="283463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821042" y="1843405"/>
              <a:ext cx="2091055" cy="2733675"/>
            </a:xfrm>
            <a:custGeom>
              <a:avLst/>
              <a:gdLst/>
              <a:ahLst/>
              <a:cxnLst/>
              <a:rect l="l" t="t" r="r" b="b"/>
              <a:pathLst>
                <a:path w="2091054" h="2733675">
                  <a:moveTo>
                    <a:pt x="2060448" y="0"/>
                  </a:moveTo>
                  <a:lnTo>
                    <a:pt x="30479" y="0"/>
                  </a:lnTo>
                  <a:lnTo>
                    <a:pt x="18591" y="2407"/>
                  </a:lnTo>
                  <a:lnTo>
                    <a:pt x="8905" y="8969"/>
                  </a:lnTo>
                  <a:lnTo>
                    <a:pt x="2387" y="18698"/>
                  </a:lnTo>
                  <a:lnTo>
                    <a:pt x="0" y="30607"/>
                  </a:lnTo>
                  <a:lnTo>
                    <a:pt x="0" y="2703080"/>
                  </a:lnTo>
                  <a:lnTo>
                    <a:pt x="2387" y="2714975"/>
                  </a:lnTo>
                  <a:lnTo>
                    <a:pt x="8905" y="2724688"/>
                  </a:lnTo>
                  <a:lnTo>
                    <a:pt x="18591" y="2731236"/>
                  </a:lnTo>
                  <a:lnTo>
                    <a:pt x="30479" y="2733636"/>
                  </a:lnTo>
                  <a:lnTo>
                    <a:pt x="2060448" y="2733636"/>
                  </a:lnTo>
                  <a:lnTo>
                    <a:pt x="2072282" y="2731236"/>
                  </a:lnTo>
                  <a:lnTo>
                    <a:pt x="2081974" y="2724688"/>
                  </a:lnTo>
                  <a:lnTo>
                    <a:pt x="2088522" y="2714975"/>
                  </a:lnTo>
                  <a:lnTo>
                    <a:pt x="2090927" y="2703080"/>
                  </a:lnTo>
                  <a:lnTo>
                    <a:pt x="2090927" y="30607"/>
                  </a:lnTo>
                  <a:lnTo>
                    <a:pt x="2088522" y="18698"/>
                  </a:lnTo>
                  <a:lnTo>
                    <a:pt x="2081974" y="8969"/>
                  </a:lnTo>
                  <a:lnTo>
                    <a:pt x="2072282" y="2407"/>
                  </a:lnTo>
                  <a:lnTo>
                    <a:pt x="2060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6949820" y="1912111"/>
            <a:ext cx="14262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7827F6"/>
                </a:solidFill>
                <a:latin typeface="Lucida Console"/>
                <a:cs typeface="Lucida Console"/>
              </a:rPr>
              <a:t>4</a:t>
            </a:r>
            <a:r>
              <a:rPr dirty="0" sz="1200" spc="30">
                <a:solidFill>
                  <a:srgbClr val="7827F6"/>
                </a:solidFill>
                <a:latin typeface="Lucida Console"/>
                <a:cs typeface="Lucida Console"/>
              </a:rPr>
              <a:t> </a:t>
            </a:r>
            <a:r>
              <a:rPr dirty="0" sz="1200">
                <a:latin typeface="Lucida Console"/>
                <a:cs typeface="Lucida Console"/>
              </a:rPr>
              <a:t>Early</a:t>
            </a:r>
            <a:r>
              <a:rPr dirty="0" sz="1200" spc="55">
                <a:latin typeface="Lucida Console"/>
                <a:cs typeface="Lucida Console"/>
              </a:rPr>
              <a:t> </a:t>
            </a:r>
            <a:r>
              <a:rPr dirty="0" sz="1200" spc="-10">
                <a:latin typeface="Lucida Console"/>
                <a:cs typeface="Lucida Console"/>
              </a:rPr>
              <a:t>Innings</a:t>
            </a:r>
            <a:endParaRPr sz="1200">
              <a:latin typeface="Lucida Console"/>
              <a:cs typeface="Lucida Consol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47913" y="1916684"/>
            <a:ext cx="882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latin typeface="Lucida Console"/>
                <a:cs typeface="Lucida Console"/>
              </a:rPr>
              <a:t>1</a:t>
            </a:r>
            <a:endParaRPr sz="800">
              <a:latin typeface="Lucida Console"/>
              <a:cs typeface="Lucida Consol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9000" y="2569845"/>
            <a:ext cx="1812289" cy="1200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 spc="-85">
                <a:latin typeface="Trebuchet MS"/>
                <a:cs typeface="Trebuchet MS"/>
              </a:rPr>
              <a:t>“Bill</a:t>
            </a:r>
            <a:r>
              <a:rPr dirty="0" sz="1100" spc="-3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of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 spc="-30">
                <a:latin typeface="Trebuchet MS"/>
                <a:cs typeface="Trebuchet MS"/>
              </a:rPr>
              <a:t>Materials”</a:t>
            </a:r>
            <a:r>
              <a:rPr dirty="0" sz="1100" spc="-5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overlay </a:t>
            </a:r>
            <a:r>
              <a:rPr dirty="0" sz="1100">
                <a:latin typeface="Trebuchet MS"/>
                <a:cs typeface="Trebuchet MS"/>
              </a:rPr>
              <a:t>weights</a:t>
            </a:r>
            <a:r>
              <a:rPr dirty="0" sz="1100" spc="7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the</a:t>
            </a:r>
            <a:r>
              <a:rPr dirty="0" sz="1100" spc="5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sub-sectors</a:t>
            </a:r>
            <a:r>
              <a:rPr dirty="0" sz="1100" spc="8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and </a:t>
            </a:r>
            <a:r>
              <a:rPr dirty="0" sz="1100" spc="-30">
                <a:latin typeface="Trebuchet MS"/>
                <a:cs typeface="Trebuchet MS"/>
              </a:rPr>
              <a:t>related</a:t>
            </a:r>
            <a:r>
              <a:rPr dirty="0" sz="1100" spc="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companies</a:t>
            </a:r>
            <a:r>
              <a:rPr dirty="0" sz="1100" spc="4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based</a:t>
            </a:r>
            <a:r>
              <a:rPr dirty="0" sz="1100" spc="4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on </a:t>
            </a:r>
            <a:r>
              <a:rPr dirty="0" sz="1100" spc="-10">
                <a:latin typeface="Trebuchet MS"/>
                <a:cs typeface="Trebuchet MS"/>
              </a:rPr>
              <a:t>contribution</a:t>
            </a:r>
            <a:r>
              <a:rPr dirty="0" sz="1100" spc="-2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to each</a:t>
            </a:r>
            <a:r>
              <a:rPr dirty="0" sz="1100" spc="-1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step</a:t>
            </a:r>
            <a:r>
              <a:rPr dirty="0" sz="1100" spc="-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of </a:t>
            </a:r>
            <a:r>
              <a:rPr dirty="0" sz="1100" spc="-10">
                <a:latin typeface="Trebuchet MS"/>
                <a:cs typeface="Trebuchet MS"/>
              </a:rPr>
              <a:t>the</a:t>
            </a:r>
            <a:r>
              <a:rPr dirty="0" sz="1100" spc="-3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production</a:t>
            </a:r>
            <a:r>
              <a:rPr dirty="0" sz="1100" spc="-1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process leading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to</a:t>
            </a:r>
            <a:r>
              <a:rPr dirty="0" sz="1100" spc="-6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 spc="-35">
                <a:latin typeface="Trebuchet MS"/>
                <a:cs typeface="Trebuchet MS"/>
              </a:rPr>
              <a:t>final</a:t>
            </a:r>
            <a:r>
              <a:rPr dirty="0" sz="1100" spc="-6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consumer product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65602" y="2569845"/>
            <a:ext cx="1815464" cy="864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Trebuchet MS"/>
                <a:cs typeface="Trebuchet MS"/>
              </a:rPr>
              <a:t>Index,</a:t>
            </a:r>
            <a:r>
              <a:rPr dirty="0" sz="1100" spc="-5">
                <a:latin typeface="Trebuchet MS"/>
                <a:cs typeface="Trebuchet MS"/>
              </a:rPr>
              <a:t> </a:t>
            </a:r>
            <a:r>
              <a:rPr dirty="0" sz="1100" spc="-35">
                <a:latin typeface="Trebuchet MS"/>
                <a:cs typeface="Trebuchet MS"/>
              </a:rPr>
              <a:t>rule</a:t>
            </a:r>
            <a:r>
              <a:rPr dirty="0" sz="1100" spc="-1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based </a:t>
            </a:r>
            <a:r>
              <a:rPr dirty="0" sz="1100" spc="-10">
                <a:latin typeface="Trebuchet MS"/>
                <a:cs typeface="Trebuchet MS"/>
              </a:rPr>
              <a:t>approach </a:t>
            </a:r>
            <a:r>
              <a:rPr dirty="0" sz="1100">
                <a:latin typeface="Trebuchet MS"/>
                <a:cs typeface="Trebuchet MS"/>
              </a:rPr>
              <a:t>coupled</a:t>
            </a:r>
            <a:r>
              <a:rPr dirty="0" sz="1100" spc="-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with</a:t>
            </a:r>
            <a:r>
              <a:rPr dirty="0" sz="1100" spc="-2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actively </a:t>
            </a:r>
            <a:r>
              <a:rPr dirty="0" sz="1100">
                <a:latin typeface="Trebuchet MS"/>
                <a:cs typeface="Trebuchet MS"/>
              </a:rPr>
              <a:t>managed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overlay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provides </a:t>
            </a:r>
            <a:r>
              <a:rPr dirty="0" sz="1100" spc="-30">
                <a:latin typeface="Trebuchet MS"/>
                <a:cs typeface="Trebuchet MS"/>
              </a:rPr>
              <a:t>ultimate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 spc="-40">
                <a:latin typeface="Trebuchet MS"/>
                <a:cs typeface="Trebuchet MS"/>
              </a:rPr>
              <a:t>flexibility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to</a:t>
            </a:r>
            <a:r>
              <a:rPr dirty="0" sz="1100" spc="-2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ride</a:t>
            </a:r>
            <a:r>
              <a:rPr dirty="0" sz="1100" spc="-1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the </a:t>
            </a:r>
            <a:r>
              <a:rPr dirty="0" sz="1100">
                <a:latin typeface="Trebuchet MS"/>
                <a:cs typeface="Trebuchet MS"/>
              </a:rPr>
              <a:t>innovation</a:t>
            </a:r>
            <a:r>
              <a:rPr dirty="0" sz="1100" spc="-80">
                <a:latin typeface="Trebuchet MS"/>
                <a:cs typeface="Trebuchet MS"/>
              </a:rPr>
              <a:t> </a:t>
            </a:r>
            <a:r>
              <a:rPr dirty="0" sz="1100" spc="-20">
                <a:latin typeface="Trebuchet MS"/>
                <a:cs typeface="Trebuchet MS"/>
              </a:rPr>
              <a:t>wave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93360" y="2569845"/>
            <a:ext cx="1827530" cy="1367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Trebuchet MS"/>
                <a:cs typeface="Trebuchet MS"/>
              </a:rPr>
              <a:t>Investment</a:t>
            </a:r>
            <a:r>
              <a:rPr dirty="0" sz="1100" spc="-2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Committee </a:t>
            </a:r>
            <a:r>
              <a:rPr dirty="0" sz="1100">
                <a:latin typeface="Trebuchet MS"/>
                <a:cs typeface="Trebuchet MS"/>
              </a:rPr>
              <a:t>monitors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 spc="-70">
                <a:latin typeface="Trebuchet MS"/>
                <a:cs typeface="Trebuchet MS"/>
              </a:rPr>
              <a:t>all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companies</a:t>
            </a:r>
            <a:r>
              <a:rPr dirty="0" sz="1100" spc="500">
                <a:latin typeface="Trebuchet MS"/>
                <a:cs typeface="Trebuchet MS"/>
              </a:rPr>
              <a:t> </a:t>
            </a:r>
            <a:r>
              <a:rPr dirty="0" sz="1100" spc="-20">
                <a:latin typeface="Trebuchet MS"/>
                <a:cs typeface="Trebuchet MS"/>
              </a:rPr>
              <a:t>within</a:t>
            </a:r>
            <a:r>
              <a:rPr dirty="0" sz="1100" spc="-6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the</a:t>
            </a:r>
            <a:r>
              <a:rPr dirty="0" sz="1100" spc="-5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various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industry </a:t>
            </a:r>
            <a:r>
              <a:rPr dirty="0" sz="1100">
                <a:latin typeface="Trebuchet MS"/>
                <a:cs typeface="Trebuchet MS"/>
              </a:rPr>
              <a:t>segments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along</a:t>
            </a:r>
            <a:r>
              <a:rPr dirty="0" sz="1100" spc="3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the</a:t>
            </a:r>
            <a:r>
              <a:rPr dirty="0" sz="1100" spc="1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supply </a:t>
            </a:r>
            <a:r>
              <a:rPr dirty="0" sz="1100" spc="-30">
                <a:latin typeface="Trebuchet MS"/>
                <a:cs typeface="Trebuchet MS"/>
              </a:rPr>
              <a:t>chain,</a:t>
            </a:r>
            <a:r>
              <a:rPr dirty="0" sz="1100" spc="-2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actively</a:t>
            </a:r>
            <a:r>
              <a:rPr dirty="0" sz="1100" spc="-5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adding</a:t>
            </a:r>
            <a:r>
              <a:rPr dirty="0" sz="1100" spc="-25">
                <a:latin typeface="Trebuchet MS"/>
                <a:cs typeface="Trebuchet MS"/>
              </a:rPr>
              <a:t> or </a:t>
            </a:r>
            <a:r>
              <a:rPr dirty="0" sz="1100" spc="-10">
                <a:latin typeface="Trebuchet MS"/>
                <a:cs typeface="Trebuchet MS"/>
              </a:rPr>
              <a:t>deleting</a:t>
            </a:r>
            <a:r>
              <a:rPr dirty="0" sz="1100" spc="-1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companies</a:t>
            </a:r>
            <a:r>
              <a:rPr dirty="0" sz="1100" spc="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from</a:t>
            </a:r>
            <a:r>
              <a:rPr dirty="0" sz="1100" spc="-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the </a:t>
            </a:r>
            <a:r>
              <a:rPr dirty="0" sz="1100" spc="-10">
                <a:latin typeface="Trebuchet MS"/>
                <a:cs typeface="Trebuchet MS"/>
              </a:rPr>
              <a:t>index</a:t>
            </a:r>
            <a:r>
              <a:rPr dirty="0" sz="1100" spc="-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between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rebalance </a:t>
            </a:r>
            <a:r>
              <a:rPr dirty="0" sz="1100" spc="-20">
                <a:latin typeface="Trebuchet MS"/>
                <a:cs typeface="Trebuchet MS"/>
              </a:rPr>
              <a:t>dates,</a:t>
            </a:r>
            <a:r>
              <a:rPr dirty="0" sz="1100" spc="-45">
                <a:latin typeface="Trebuchet MS"/>
                <a:cs typeface="Trebuchet MS"/>
              </a:rPr>
              <a:t> if </a:t>
            </a:r>
            <a:r>
              <a:rPr dirty="0" sz="1100" spc="-10">
                <a:latin typeface="Trebuchet MS"/>
                <a:cs typeface="Trebuchet MS"/>
              </a:rPr>
              <a:t>necessary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62902" y="2569845"/>
            <a:ext cx="1788795" cy="1703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latin typeface="Trebuchet MS"/>
                <a:cs typeface="Trebuchet MS"/>
              </a:rPr>
              <a:t>We</a:t>
            </a:r>
            <a:r>
              <a:rPr dirty="0" sz="1100" spc="-60">
                <a:latin typeface="Trebuchet MS"/>
                <a:cs typeface="Trebuchet MS"/>
              </a:rPr>
              <a:t> </a:t>
            </a:r>
            <a:r>
              <a:rPr dirty="0" sz="1100" spc="-30">
                <a:latin typeface="Trebuchet MS"/>
                <a:cs typeface="Trebuchet MS"/>
              </a:rPr>
              <a:t>are</a:t>
            </a:r>
            <a:r>
              <a:rPr dirty="0" sz="1100" spc="-50">
                <a:latin typeface="Trebuchet MS"/>
                <a:cs typeface="Trebuchet MS"/>
              </a:rPr>
              <a:t> </a:t>
            </a:r>
            <a:r>
              <a:rPr dirty="0" sz="1100" spc="-40">
                <a:latin typeface="Trebuchet MS"/>
                <a:cs typeface="Trebuchet MS"/>
              </a:rPr>
              <a:t>still</a:t>
            </a:r>
            <a:r>
              <a:rPr dirty="0" sz="1100" spc="-55">
                <a:latin typeface="Trebuchet MS"/>
                <a:cs typeface="Trebuchet MS"/>
              </a:rPr>
              <a:t> </a:t>
            </a:r>
            <a:r>
              <a:rPr dirty="0" sz="1100" spc="55">
                <a:latin typeface="Trebuchet MS"/>
                <a:cs typeface="Trebuchet MS"/>
              </a:rPr>
              <a:t>so</a:t>
            </a:r>
            <a:r>
              <a:rPr dirty="0" sz="1100" spc="-50">
                <a:latin typeface="Trebuchet MS"/>
                <a:cs typeface="Trebuchet MS"/>
              </a:rPr>
              <a:t> </a:t>
            </a:r>
            <a:r>
              <a:rPr dirty="0" sz="1100" spc="-45">
                <a:latin typeface="Trebuchet MS"/>
                <a:cs typeface="Trebuchet MS"/>
              </a:rPr>
              <a:t>early…</a:t>
            </a:r>
            <a:r>
              <a:rPr dirty="0" sz="1100" spc="-5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Energy </a:t>
            </a:r>
            <a:r>
              <a:rPr dirty="0" sz="1100">
                <a:latin typeface="Trebuchet MS"/>
                <a:cs typeface="Trebuchet MS"/>
              </a:rPr>
              <a:t>has</a:t>
            </a:r>
            <a:r>
              <a:rPr dirty="0" sz="1100" spc="-15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remained</a:t>
            </a:r>
            <a:r>
              <a:rPr dirty="0" sz="1100" spc="-15">
                <a:latin typeface="Trebuchet MS"/>
                <a:cs typeface="Trebuchet MS"/>
              </a:rPr>
              <a:t> </a:t>
            </a:r>
            <a:r>
              <a:rPr dirty="0" sz="1100" spc="-30">
                <a:latin typeface="Trebuchet MS"/>
                <a:cs typeface="Trebuchet MS"/>
              </a:rPr>
              <a:t>relatively</a:t>
            </a:r>
            <a:r>
              <a:rPr dirty="0" sz="1100" spc="-50">
                <a:latin typeface="Trebuchet MS"/>
                <a:cs typeface="Trebuchet MS"/>
              </a:rPr>
              <a:t> </a:t>
            </a:r>
            <a:r>
              <a:rPr dirty="0" sz="1100" spc="-20">
                <a:latin typeface="Trebuchet MS"/>
                <a:cs typeface="Trebuchet MS"/>
              </a:rPr>
              <a:t>flat </a:t>
            </a:r>
            <a:r>
              <a:rPr dirty="0" sz="1100" spc="-30">
                <a:latin typeface="Trebuchet MS"/>
                <a:cs typeface="Trebuchet MS"/>
              </a:rPr>
              <a:t>in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the</a:t>
            </a:r>
            <a:r>
              <a:rPr dirty="0" sz="1100" spc="-55">
                <a:latin typeface="Trebuchet MS"/>
                <a:cs typeface="Trebuchet MS"/>
              </a:rPr>
              <a:t> </a:t>
            </a:r>
            <a:r>
              <a:rPr dirty="0" sz="1100" spc="105">
                <a:latin typeface="Trebuchet MS"/>
                <a:cs typeface="Trebuchet MS"/>
              </a:rPr>
              <a:t>US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for</a:t>
            </a:r>
            <a:r>
              <a:rPr dirty="0" sz="1100" spc="-5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much</a:t>
            </a:r>
            <a:r>
              <a:rPr dirty="0" sz="1100" spc="-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of</a:t>
            </a:r>
            <a:r>
              <a:rPr dirty="0" sz="1100" spc="-55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the </a:t>
            </a:r>
            <a:r>
              <a:rPr dirty="0" sz="1100" spc="-20">
                <a:latin typeface="Trebuchet MS"/>
                <a:cs typeface="Trebuchet MS"/>
              </a:rPr>
              <a:t>last</a:t>
            </a:r>
            <a:r>
              <a:rPr dirty="0" sz="1100" spc="-3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decade,</a:t>
            </a:r>
            <a:r>
              <a:rPr dirty="0" sz="1100" spc="-2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but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demand</a:t>
            </a:r>
            <a:r>
              <a:rPr dirty="0" sz="1100" spc="-20">
                <a:latin typeface="Trebuchet MS"/>
                <a:cs typeface="Trebuchet MS"/>
              </a:rPr>
              <a:t> </a:t>
            </a:r>
            <a:r>
              <a:rPr dirty="0" sz="1100" spc="-35">
                <a:latin typeface="Trebuchet MS"/>
                <a:cs typeface="Trebuchet MS"/>
              </a:rPr>
              <a:t>in </a:t>
            </a:r>
            <a:r>
              <a:rPr dirty="0" sz="1100" spc="-10">
                <a:latin typeface="Trebuchet MS"/>
                <a:cs typeface="Trebuchet MS"/>
              </a:rPr>
              <a:t>the</a:t>
            </a:r>
            <a:r>
              <a:rPr dirty="0" sz="1100" spc="-45">
                <a:latin typeface="Trebuchet MS"/>
                <a:cs typeface="Trebuchet MS"/>
              </a:rPr>
              <a:t> </a:t>
            </a:r>
            <a:r>
              <a:rPr dirty="0" sz="1100" spc="-35">
                <a:latin typeface="Trebuchet MS"/>
                <a:cs typeface="Trebuchet MS"/>
              </a:rPr>
              <a:t>U.S.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is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expected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 spc="-25">
                <a:latin typeface="Trebuchet MS"/>
                <a:cs typeface="Trebuchet MS"/>
              </a:rPr>
              <a:t>to </a:t>
            </a:r>
            <a:r>
              <a:rPr dirty="0" sz="1100">
                <a:latin typeface="Trebuchet MS"/>
                <a:cs typeface="Trebuchet MS"/>
              </a:rPr>
              <a:t>increase</a:t>
            </a:r>
            <a:r>
              <a:rPr dirty="0" sz="1100" spc="-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by</a:t>
            </a:r>
            <a:r>
              <a:rPr dirty="0" sz="1100" spc="-20">
                <a:latin typeface="Trebuchet MS"/>
                <a:cs typeface="Trebuchet MS"/>
              </a:rPr>
              <a:t> </a:t>
            </a:r>
            <a:r>
              <a:rPr dirty="0" sz="1100" spc="95">
                <a:latin typeface="Trebuchet MS"/>
                <a:cs typeface="Trebuchet MS"/>
              </a:rPr>
              <a:t>25%</a:t>
            </a:r>
            <a:r>
              <a:rPr dirty="0" sz="1100" spc="-2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by</a:t>
            </a:r>
            <a:r>
              <a:rPr dirty="0" sz="1100" spc="-2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2030, </a:t>
            </a:r>
            <a:r>
              <a:rPr dirty="0" sz="1100">
                <a:latin typeface="Trebuchet MS"/>
                <a:cs typeface="Trebuchet MS"/>
              </a:rPr>
              <a:t>and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by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a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dramatic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 spc="105">
                <a:latin typeface="Trebuchet MS"/>
                <a:cs typeface="Trebuchet MS"/>
              </a:rPr>
              <a:t>78%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 spc="-35">
                <a:latin typeface="Trebuchet MS"/>
                <a:cs typeface="Trebuchet MS"/>
              </a:rPr>
              <a:t>by </a:t>
            </a:r>
            <a:r>
              <a:rPr dirty="0" sz="1100">
                <a:latin typeface="Trebuchet MS"/>
                <a:cs typeface="Trebuchet MS"/>
              </a:rPr>
              <a:t>2050,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 spc="-30">
                <a:latin typeface="Trebuchet MS"/>
                <a:cs typeface="Trebuchet MS"/>
              </a:rPr>
              <a:t>far</a:t>
            </a:r>
            <a:r>
              <a:rPr dirty="0" sz="1100" spc="20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eclipsing</a:t>
            </a:r>
            <a:r>
              <a:rPr dirty="0" sz="1100" spc="15">
                <a:latin typeface="Trebuchet MS"/>
                <a:cs typeface="Trebuchet MS"/>
              </a:rPr>
              <a:t> </a:t>
            </a:r>
            <a:r>
              <a:rPr dirty="0" sz="1100" spc="-20">
                <a:latin typeface="Trebuchet MS"/>
                <a:cs typeface="Trebuchet MS"/>
              </a:rPr>
              <a:t>past trends…</a:t>
            </a:r>
            <a:r>
              <a:rPr dirty="0" sz="1100" spc="-35">
                <a:latin typeface="Trebuchet MS"/>
                <a:cs typeface="Trebuchet MS"/>
              </a:rPr>
              <a:t> </a:t>
            </a:r>
            <a:r>
              <a:rPr dirty="0" sz="1100">
                <a:latin typeface="Trebuchet MS"/>
                <a:cs typeface="Trebuchet MS"/>
              </a:rPr>
              <a:t>we</a:t>
            </a:r>
            <a:r>
              <a:rPr dirty="0" sz="1100" spc="-50">
                <a:latin typeface="Trebuchet MS"/>
                <a:cs typeface="Trebuchet MS"/>
              </a:rPr>
              <a:t> </a:t>
            </a:r>
            <a:r>
              <a:rPr dirty="0" sz="1100" spc="-20">
                <a:latin typeface="Trebuchet MS"/>
                <a:cs typeface="Trebuchet MS"/>
              </a:rPr>
              <a:t>are just</a:t>
            </a:r>
            <a:r>
              <a:rPr dirty="0" sz="1100" spc="-40">
                <a:latin typeface="Trebuchet MS"/>
                <a:cs typeface="Trebuchet MS"/>
              </a:rPr>
              <a:t> </a:t>
            </a:r>
            <a:r>
              <a:rPr dirty="0" sz="1100" spc="-10">
                <a:latin typeface="Trebuchet MS"/>
                <a:cs typeface="Trebuchet MS"/>
              </a:rPr>
              <a:t>getting started</a:t>
            </a:r>
            <a:endParaRPr sz="1100">
              <a:latin typeface="Trebuchet MS"/>
              <a:cs typeface="Trebuchet MS"/>
            </a:endParaRPr>
          </a:p>
        </p:txBody>
      </p:sp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0231" y="683265"/>
            <a:ext cx="323088" cy="447625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468274" y="245109"/>
            <a:ext cx="98551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Platform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Trebuchet MS"/>
                <a:cs typeface="Trebuchet MS"/>
              </a:rPr>
              <a:t>Product</a:t>
            </a:r>
            <a:r>
              <a:rPr dirty="0" sz="900" spc="-30" b="1">
                <a:latin typeface="Trebuchet MS"/>
                <a:cs typeface="Trebuchet MS"/>
              </a:rPr>
              <a:t> </a:t>
            </a:r>
            <a:r>
              <a:rPr dirty="0" sz="900" spc="-10" b="1">
                <a:latin typeface="Trebuchet MS"/>
                <a:cs typeface="Trebuchet MS"/>
              </a:rPr>
              <a:t>Overview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3125" y="4856098"/>
            <a:ext cx="5184775" cy="14795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baseline="27777" sz="750">
                <a:solidFill>
                  <a:srgbClr val="B7B7B7"/>
                </a:solidFill>
                <a:latin typeface="Trebuchet MS"/>
                <a:cs typeface="Trebuchet MS"/>
              </a:rPr>
              <a:t>1</a:t>
            </a:r>
            <a:r>
              <a:rPr dirty="0" baseline="27777" sz="750" spc="569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</a:rPr>
              <a:t>Source:</a:t>
            </a:r>
            <a:r>
              <a:rPr dirty="0" sz="800" spc="26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dirty="0" sz="800" spc="-25">
                <a:solidFill>
                  <a:srgbClr val="B7B7B7"/>
                </a:solidFill>
                <a:latin typeface="Trebuchet MS"/>
                <a:cs typeface="Trebuchet MS"/>
                <a:hlinkClick r:id="rId8"/>
              </a:rPr>
              <a:t>https://www.icf.com/insights/energy/electricity-</a:t>
            </a:r>
            <a:r>
              <a:rPr dirty="0" sz="800">
                <a:solidFill>
                  <a:srgbClr val="B7B7B7"/>
                </a:solidFill>
                <a:latin typeface="Trebuchet MS"/>
                <a:cs typeface="Trebuchet MS"/>
                <a:hlinkClick r:id="rId8"/>
              </a:rPr>
              <a:t>demand-expected-to-</a:t>
            </a:r>
            <a:r>
              <a:rPr dirty="0" sz="800" spc="-10">
                <a:solidFill>
                  <a:srgbClr val="B7B7B7"/>
                </a:solidFill>
                <a:latin typeface="Trebuchet MS"/>
                <a:cs typeface="Trebuchet MS"/>
                <a:hlinkClick r:id="rId8"/>
              </a:rPr>
              <a:t>grow?utm_source=chatgpt.com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18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88772"/>
            <a:ext cx="8869045" cy="50266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43510">
              <a:lnSpc>
                <a:spcPct val="100000"/>
              </a:lnSpc>
              <a:spcBef>
                <a:spcPts val="105"/>
              </a:spcBef>
            </a:pPr>
            <a:r>
              <a:rPr dirty="0" sz="800" b="1" i="1">
                <a:latin typeface="Calibri"/>
                <a:cs typeface="Calibri"/>
              </a:rPr>
              <a:t>Investors</a:t>
            </a:r>
            <a:r>
              <a:rPr dirty="0" sz="800" spc="-10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should</a:t>
            </a:r>
            <a:r>
              <a:rPr dirty="0" sz="800" spc="10" b="1" i="1">
                <a:latin typeface="Calibri"/>
                <a:cs typeface="Calibri"/>
              </a:rPr>
              <a:t> </a:t>
            </a:r>
            <a:r>
              <a:rPr dirty="0" sz="800" spc="-10" b="1" i="1">
                <a:latin typeface="Calibri"/>
                <a:cs typeface="Calibri"/>
              </a:rPr>
              <a:t>consider</a:t>
            </a:r>
            <a:r>
              <a:rPr dirty="0" sz="800" spc="-1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the </a:t>
            </a:r>
            <a:r>
              <a:rPr dirty="0" sz="800" spc="-10" b="1" i="1">
                <a:latin typeface="Calibri"/>
                <a:cs typeface="Calibri"/>
              </a:rPr>
              <a:t>investment</a:t>
            </a:r>
            <a:r>
              <a:rPr dirty="0" sz="800" spc="-25" b="1" i="1">
                <a:latin typeface="Calibri"/>
                <a:cs typeface="Calibri"/>
              </a:rPr>
              <a:t> </a:t>
            </a:r>
            <a:r>
              <a:rPr dirty="0" sz="800" spc="-10" b="1" i="1">
                <a:latin typeface="Calibri"/>
                <a:cs typeface="Calibri"/>
              </a:rPr>
              <a:t>objectives,</a:t>
            </a:r>
            <a:r>
              <a:rPr dirty="0" sz="800" spc="-2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risks,</a:t>
            </a:r>
            <a:r>
              <a:rPr dirty="0" sz="800" spc="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charges</a:t>
            </a:r>
            <a:r>
              <a:rPr dirty="0" sz="800" spc="-2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and expenses</a:t>
            </a:r>
            <a:r>
              <a:rPr dirty="0" sz="800" spc="-30" b="1" i="1">
                <a:latin typeface="Calibri"/>
                <a:cs typeface="Calibri"/>
              </a:rPr>
              <a:t> </a:t>
            </a:r>
            <a:r>
              <a:rPr dirty="0" sz="800" spc="-10" b="1" i="1">
                <a:latin typeface="Calibri"/>
                <a:cs typeface="Calibri"/>
              </a:rPr>
              <a:t>carefully</a:t>
            </a:r>
            <a:r>
              <a:rPr dirty="0" sz="800" spc="-1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before</a:t>
            </a:r>
            <a:r>
              <a:rPr dirty="0" sz="800" spc="-20" b="1" i="1">
                <a:latin typeface="Calibri"/>
                <a:cs typeface="Calibri"/>
              </a:rPr>
              <a:t> </a:t>
            </a:r>
            <a:r>
              <a:rPr dirty="0" sz="800" spc="-10" b="1" i="1">
                <a:latin typeface="Calibri"/>
                <a:cs typeface="Calibri"/>
              </a:rPr>
              <a:t>investing.</a:t>
            </a:r>
            <a:r>
              <a:rPr dirty="0" sz="800" spc="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For</a:t>
            </a:r>
            <a:r>
              <a:rPr dirty="0" sz="800" spc="-10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a</a:t>
            </a:r>
            <a:r>
              <a:rPr dirty="0" sz="800" spc="-10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prospectus</a:t>
            </a:r>
            <a:r>
              <a:rPr dirty="0" sz="800" spc="1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or</a:t>
            </a:r>
            <a:r>
              <a:rPr dirty="0" sz="800" spc="-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summary</a:t>
            </a:r>
            <a:r>
              <a:rPr dirty="0" sz="800" spc="-20" b="1" i="1">
                <a:latin typeface="Calibri"/>
                <a:cs typeface="Calibri"/>
              </a:rPr>
              <a:t> </a:t>
            </a:r>
            <a:r>
              <a:rPr dirty="0" sz="800" spc="-10" b="1" i="1">
                <a:latin typeface="Calibri"/>
                <a:cs typeface="Calibri"/>
              </a:rPr>
              <a:t>prospectus</a:t>
            </a:r>
            <a:r>
              <a:rPr dirty="0" sz="800" spc="-2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with this</a:t>
            </a:r>
            <a:r>
              <a:rPr dirty="0" sz="800" spc="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and</a:t>
            </a:r>
            <a:r>
              <a:rPr dirty="0" sz="800" spc="-10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other </a:t>
            </a:r>
            <a:r>
              <a:rPr dirty="0" sz="800" spc="-10" b="1" i="1">
                <a:latin typeface="Calibri"/>
                <a:cs typeface="Calibri"/>
              </a:rPr>
              <a:t>information</a:t>
            </a:r>
            <a:r>
              <a:rPr dirty="0" sz="800" spc="10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about</a:t>
            </a:r>
            <a:r>
              <a:rPr dirty="0" sz="800" spc="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the</a:t>
            </a:r>
            <a:r>
              <a:rPr dirty="0" sz="800" spc="-20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Fund, please </a:t>
            </a:r>
            <a:r>
              <a:rPr dirty="0" sz="800" spc="-20" b="1" i="1">
                <a:latin typeface="Calibri"/>
                <a:cs typeface="Calibri"/>
              </a:rPr>
              <a:t>call</a:t>
            </a:r>
            <a:r>
              <a:rPr dirty="0" sz="800" spc="500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(844)</a:t>
            </a:r>
            <a:r>
              <a:rPr dirty="0" sz="800" spc="-30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875-2288</a:t>
            </a:r>
            <a:r>
              <a:rPr dirty="0" sz="800" spc="-4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or</a:t>
            </a:r>
            <a:r>
              <a:rPr dirty="0" sz="800" spc="10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visit</a:t>
            </a:r>
            <a:r>
              <a:rPr dirty="0" sz="800" spc="10" b="1" i="1">
                <a:latin typeface="Calibri"/>
                <a:cs typeface="Calibri"/>
              </a:rPr>
              <a:t> </a:t>
            </a:r>
            <a:r>
              <a:rPr dirty="0" sz="800" spc="-10" b="1" i="1">
                <a:latin typeface="Calibri"/>
                <a:cs typeface="Calibri"/>
                <a:hlinkClick r:id="rId2"/>
              </a:rPr>
              <a:t>www.VistaShares.com.</a:t>
            </a:r>
            <a:r>
              <a:rPr dirty="0" sz="800" spc="-1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Read the</a:t>
            </a:r>
            <a:r>
              <a:rPr dirty="0" sz="800" spc="-5" b="1" i="1">
                <a:latin typeface="Calibri"/>
                <a:cs typeface="Calibri"/>
              </a:rPr>
              <a:t> </a:t>
            </a:r>
            <a:r>
              <a:rPr dirty="0" sz="800" spc="-10" b="1" i="1">
                <a:latin typeface="Calibri"/>
                <a:cs typeface="Calibri"/>
              </a:rPr>
              <a:t>prospectus</a:t>
            </a:r>
            <a:r>
              <a:rPr dirty="0" sz="800" spc="-1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or</a:t>
            </a:r>
            <a:r>
              <a:rPr dirty="0" sz="800" spc="10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summary</a:t>
            </a:r>
            <a:r>
              <a:rPr dirty="0" sz="800" spc="-15" b="1" i="1">
                <a:latin typeface="Calibri"/>
                <a:cs typeface="Calibri"/>
              </a:rPr>
              <a:t> </a:t>
            </a:r>
            <a:r>
              <a:rPr dirty="0" sz="800" b="1" i="1">
                <a:latin typeface="Calibri"/>
                <a:cs typeface="Calibri"/>
              </a:rPr>
              <a:t>prospectus</a:t>
            </a:r>
            <a:r>
              <a:rPr dirty="0" sz="800" spc="5" b="1" i="1">
                <a:latin typeface="Calibri"/>
                <a:cs typeface="Calibri"/>
              </a:rPr>
              <a:t> </a:t>
            </a:r>
            <a:r>
              <a:rPr dirty="0" sz="800" spc="-10" b="1" i="1">
                <a:latin typeface="Calibri"/>
                <a:cs typeface="Calibri"/>
              </a:rPr>
              <a:t>carefully</a:t>
            </a:r>
            <a:r>
              <a:rPr dirty="0" sz="800" b="1" i="1">
                <a:latin typeface="Calibri"/>
                <a:cs typeface="Calibri"/>
              </a:rPr>
              <a:t> before</a:t>
            </a:r>
            <a:r>
              <a:rPr dirty="0" sz="800" spc="-10" b="1" i="1">
                <a:latin typeface="Calibri"/>
                <a:cs typeface="Calibri"/>
              </a:rPr>
              <a:t> investing.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dirty="0" sz="800" spc="-10" b="1">
                <a:latin typeface="Calibri"/>
                <a:cs typeface="Calibri"/>
              </a:rPr>
              <a:t>Investments</a:t>
            </a:r>
            <a:r>
              <a:rPr dirty="0" sz="800" spc="-4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involve</a:t>
            </a:r>
            <a:r>
              <a:rPr dirty="0" sz="800" spc="-20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risk,</a:t>
            </a:r>
            <a:r>
              <a:rPr dirty="0" sz="800" spc="1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including</a:t>
            </a:r>
            <a:r>
              <a:rPr dirty="0" sz="800" spc="-10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the</a:t>
            </a:r>
            <a:r>
              <a:rPr dirty="0" sz="800" spc="-20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loss</a:t>
            </a:r>
            <a:r>
              <a:rPr dirty="0" sz="800" spc="10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of</a:t>
            </a:r>
            <a:r>
              <a:rPr dirty="0" sz="800" spc="-15" b="1">
                <a:latin typeface="Calibri"/>
                <a:cs typeface="Calibri"/>
              </a:rPr>
              <a:t> </a:t>
            </a:r>
            <a:r>
              <a:rPr dirty="0" sz="800" spc="-10" b="1">
                <a:latin typeface="Calibri"/>
                <a:cs typeface="Calibri"/>
              </a:rPr>
              <a:t>principal.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dirty="0" sz="800" spc="-10" b="1">
                <a:latin typeface="Calibri"/>
                <a:cs typeface="Calibri"/>
              </a:rPr>
              <a:t>VistaShares</a:t>
            </a:r>
            <a:r>
              <a:rPr dirty="0" sz="800" spc="40" b="1">
                <a:latin typeface="Calibri"/>
                <a:cs typeface="Calibri"/>
              </a:rPr>
              <a:t> </a:t>
            </a:r>
            <a:r>
              <a:rPr dirty="0" sz="800" spc="-10" b="1">
                <a:latin typeface="Calibri"/>
                <a:cs typeface="Calibri"/>
              </a:rPr>
              <a:t>Electrification</a:t>
            </a:r>
            <a:r>
              <a:rPr dirty="0" sz="800" spc="40" b="1">
                <a:latin typeface="Calibri"/>
                <a:cs typeface="Calibri"/>
              </a:rPr>
              <a:t> </a:t>
            </a:r>
            <a:r>
              <a:rPr dirty="0" sz="800" spc="-10" b="1">
                <a:latin typeface="Calibri"/>
                <a:cs typeface="Calibri"/>
              </a:rPr>
              <a:t>Supercycle® </a:t>
            </a:r>
            <a:r>
              <a:rPr dirty="0" sz="800" b="1">
                <a:latin typeface="Calibri"/>
                <a:cs typeface="Calibri"/>
              </a:rPr>
              <a:t>ETF</a:t>
            </a:r>
            <a:r>
              <a:rPr dirty="0" sz="800" spc="4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(POW)</a:t>
            </a:r>
            <a:r>
              <a:rPr dirty="0" sz="800" spc="25" b="1">
                <a:latin typeface="Calibri"/>
                <a:cs typeface="Calibri"/>
              </a:rPr>
              <a:t> </a:t>
            </a:r>
            <a:r>
              <a:rPr dirty="0" sz="800" spc="-10" b="1">
                <a:latin typeface="Calibri"/>
                <a:cs typeface="Calibri"/>
              </a:rPr>
              <a:t>Risks:</a:t>
            </a:r>
            <a:endParaRPr sz="800">
              <a:latin typeface="Calibri"/>
              <a:cs typeface="Calibri"/>
            </a:endParaRPr>
          </a:p>
          <a:p>
            <a:pPr marL="12700" marR="80645">
              <a:lnSpc>
                <a:spcPct val="100000"/>
              </a:lnSpc>
            </a:pPr>
            <a:r>
              <a:rPr dirty="0" sz="800">
                <a:latin typeface="Calibri"/>
                <a:cs typeface="Calibri"/>
              </a:rPr>
              <a:t>Equity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Market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Risk: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Common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stocks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are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generally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exposed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greater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risk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than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other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types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securities,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such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preferred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stock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debt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obligations,</a:t>
            </a:r>
            <a:r>
              <a:rPr dirty="0" sz="800">
                <a:latin typeface="Calibri"/>
                <a:cs typeface="Calibri"/>
              </a:rPr>
              <a:t> because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common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stockholders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generally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have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inferior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rights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to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receive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payment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from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specific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issuers.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960"/>
              </a:spcBef>
            </a:pPr>
            <a:r>
              <a:rPr dirty="0" sz="800" b="1">
                <a:latin typeface="Calibri"/>
                <a:cs typeface="Calibri"/>
              </a:rPr>
              <a:t>Electric</a:t>
            </a:r>
            <a:r>
              <a:rPr dirty="0" sz="800" spc="-4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Vehicle</a:t>
            </a:r>
            <a:r>
              <a:rPr dirty="0" sz="800" spc="-4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Industry</a:t>
            </a:r>
            <a:r>
              <a:rPr dirty="0" sz="800" spc="-4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Risk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Companies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electric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vehicle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(EV)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industry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are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dependent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upon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consumer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demand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electric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vehicles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automotive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sector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that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generally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competitive,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cyclical, and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volatile.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If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market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electric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vehicles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does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not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develop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as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expected,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develops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more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slowly,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or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demand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decreases,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business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prospects,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financial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condition,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operating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results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companies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EV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industry</a:t>
            </a:r>
            <a:r>
              <a:rPr dirty="0" sz="800" spc="-25">
                <a:latin typeface="Calibri"/>
                <a:cs typeface="Calibri"/>
              </a:rPr>
              <a:t> may</a:t>
            </a:r>
            <a:r>
              <a:rPr dirty="0" sz="800" spc="500">
                <a:latin typeface="Calibri"/>
                <a:cs typeface="Calibri"/>
              </a:rPr>
              <a:t>  </a:t>
            </a:r>
            <a:r>
              <a:rPr dirty="0" sz="800">
                <a:latin typeface="Calibri"/>
                <a:cs typeface="Calibri"/>
              </a:rPr>
              <a:t>be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harmed.</a:t>
            </a:r>
            <a:endParaRPr sz="800">
              <a:latin typeface="Calibri"/>
              <a:cs typeface="Calibri"/>
            </a:endParaRPr>
          </a:p>
          <a:p>
            <a:pPr marL="12700" marR="54610">
              <a:lnSpc>
                <a:spcPct val="100000"/>
              </a:lnSpc>
              <a:spcBef>
                <a:spcPts val="965"/>
              </a:spcBef>
            </a:pPr>
            <a:r>
              <a:rPr dirty="0" sz="800" b="1">
                <a:latin typeface="Calibri"/>
                <a:cs typeface="Calibri"/>
              </a:rPr>
              <a:t>Electrical</a:t>
            </a:r>
            <a:r>
              <a:rPr dirty="0" sz="800" spc="-4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Grid</a:t>
            </a:r>
            <a:r>
              <a:rPr dirty="0" sz="800" spc="-40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Technologies</a:t>
            </a:r>
            <a:r>
              <a:rPr dirty="0" sz="800" spc="-4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and</a:t>
            </a:r>
            <a:r>
              <a:rPr dirty="0" sz="800" spc="-30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Energy</a:t>
            </a:r>
            <a:r>
              <a:rPr dirty="0" sz="800" spc="-50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Solutions</a:t>
            </a:r>
            <a:r>
              <a:rPr dirty="0" sz="800" spc="-40" b="1">
                <a:latin typeface="Calibri"/>
                <a:cs typeface="Calibri"/>
              </a:rPr>
              <a:t> </a:t>
            </a:r>
            <a:r>
              <a:rPr dirty="0" sz="800" spc="-10" b="1">
                <a:latin typeface="Calibri"/>
                <a:cs typeface="Calibri"/>
              </a:rPr>
              <a:t>Industry</a:t>
            </a:r>
            <a:r>
              <a:rPr dirty="0" sz="800" spc="-50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Risk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Electric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grid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solutions companies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are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subject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numerous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challenges that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could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significantly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impact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their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financial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performance.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demand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efficient electricity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management,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renewable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energy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storage,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innovative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power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solutions grows,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these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companies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must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continuously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invest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research,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development, and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infrastructure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stay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competitive.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This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can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lead to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high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capital </a:t>
            </a:r>
            <a:r>
              <a:rPr dirty="0" sz="800" spc="-10">
                <a:latin typeface="Calibri"/>
                <a:cs typeface="Calibri"/>
              </a:rPr>
              <a:t>expenditures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increased</a:t>
            </a:r>
            <a:r>
              <a:rPr dirty="0" sz="800">
                <a:latin typeface="Calibri"/>
                <a:cs typeface="Calibri"/>
              </a:rPr>
              <a:t> operational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costs.</a:t>
            </a:r>
            <a:endParaRPr sz="800">
              <a:latin typeface="Calibri"/>
              <a:cs typeface="Calibri"/>
            </a:endParaRPr>
          </a:p>
          <a:p>
            <a:pPr marL="12700" marR="182880">
              <a:lnSpc>
                <a:spcPct val="100000"/>
              </a:lnSpc>
              <a:spcBef>
                <a:spcPts val="955"/>
              </a:spcBef>
            </a:pPr>
            <a:r>
              <a:rPr dirty="0" sz="800" spc="-10" b="1">
                <a:latin typeface="Calibri"/>
                <a:cs typeface="Calibri"/>
              </a:rPr>
              <a:t>Consumer</a:t>
            </a:r>
            <a:r>
              <a:rPr dirty="0" sz="800" spc="-40" b="1">
                <a:latin typeface="Calibri"/>
                <a:cs typeface="Calibri"/>
              </a:rPr>
              <a:t> </a:t>
            </a:r>
            <a:r>
              <a:rPr dirty="0" sz="800" spc="-10" b="1">
                <a:latin typeface="Calibri"/>
                <a:cs typeface="Calibri"/>
              </a:rPr>
              <a:t>Discretionary</a:t>
            </a:r>
            <a:r>
              <a:rPr dirty="0" sz="800" spc="-3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Sector</a:t>
            </a:r>
            <a:r>
              <a:rPr dirty="0" sz="800" spc="-4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Risk:</a:t>
            </a:r>
            <a:r>
              <a:rPr dirty="0" sz="800" spc="-5" b="1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success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consumer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product</a:t>
            </a:r>
            <a:r>
              <a:rPr dirty="0" sz="800" spc="-10">
                <a:latin typeface="Calibri"/>
                <a:cs typeface="Calibri"/>
              </a:rPr>
              <a:t> manufacturers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retailers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tied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closely to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performance of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overall domestic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global economy,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interest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rates,</a:t>
            </a:r>
            <a:r>
              <a:rPr dirty="0" sz="800" spc="-10">
                <a:latin typeface="Calibri"/>
                <a:cs typeface="Calibri"/>
              </a:rPr>
              <a:t> competition </a:t>
            </a:r>
            <a:r>
              <a:rPr dirty="0" sz="800" spc="-25">
                <a:latin typeface="Calibri"/>
                <a:cs typeface="Calibri"/>
              </a:rPr>
              <a:t>and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consumer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confidence.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Success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depends heavily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on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disposable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household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income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consumer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spending.</a:t>
            </a:r>
            <a:endParaRPr sz="800">
              <a:latin typeface="Calibri"/>
              <a:cs typeface="Calibri"/>
            </a:endParaRPr>
          </a:p>
          <a:p>
            <a:pPr marL="12700" marR="82550">
              <a:lnSpc>
                <a:spcPct val="100000"/>
              </a:lnSpc>
              <a:spcBef>
                <a:spcPts val="965"/>
              </a:spcBef>
            </a:pPr>
            <a:r>
              <a:rPr dirty="0" sz="800" spc="-10" b="1">
                <a:latin typeface="Calibri"/>
                <a:cs typeface="Calibri"/>
              </a:rPr>
              <a:t>Foreign</a:t>
            </a:r>
            <a:r>
              <a:rPr dirty="0" sz="800" spc="-40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Securities</a:t>
            </a:r>
            <a:r>
              <a:rPr dirty="0" sz="800" spc="-40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Risk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Investments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securities</a:t>
            </a:r>
            <a:r>
              <a:rPr dirty="0" sz="800">
                <a:latin typeface="Calibri"/>
                <a:cs typeface="Calibri"/>
              </a:rPr>
              <a:t> or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other</a:t>
            </a:r>
            <a:r>
              <a:rPr dirty="0" sz="800" spc="-10">
                <a:latin typeface="Calibri"/>
                <a:cs typeface="Calibri"/>
              </a:rPr>
              <a:t> instruments</a:t>
            </a:r>
            <a:r>
              <a:rPr dirty="0" sz="800">
                <a:latin typeface="Calibri"/>
                <a:cs typeface="Calibri"/>
              </a:rPr>
              <a:t> of</a:t>
            </a:r>
            <a:r>
              <a:rPr dirty="0" sz="800" spc="-10">
                <a:latin typeface="Calibri"/>
                <a:cs typeface="Calibri"/>
              </a:rPr>
              <a:t> non-</a:t>
            </a:r>
            <a:r>
              <a:rPr dirty="0" sz="800">
                <a:latin typeface="Calibri"/>
                <a:cs typeface="Calibri"/>
              </a:rPr>
              <a:t>U.S.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issuers involve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certain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risks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not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involved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 domestic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investments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may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experience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more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rapid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extreme</a:t>
            </a:r>
            <a:r>
              <a:rPr dirty="0" sz="800" spc="-10">
                <a:latin typeface="Calibri"/>
                <a:cs typeface="Calibri"/>
              </a:rPr>
              <a:t> changes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 </a:t>
            </a:r>
            <a:r>
              <a:rPr dirty="0" sz="800" spc="-10">
                <a:latin typeface="Calibri"/>
                <a:cs typeface="Calibri"/>
              </a:rPr>
              <a:t>value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than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investments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securities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U.S.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companies.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Financial</a:t>
            </a:r>
            <a:r>
              <a:rPr dirty="0" sz="800" spc="-10">
                <a:latin typeface="Calibri"/>
                <a:cs typeface="Calibri"/>
              </a:rPr>
              <a:t> markets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foreign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countries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often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are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not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developed,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efficient,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or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liquid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financial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markets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United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States,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therefore, the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prices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non-</a:t>
            </a:r>
            <a:r>
              <a:rPr dirty="0" sz="800" spc="-20">
                <a:latin typeface="Calibri"/>
                <a:cs typeface="Calibri"/>
              </a:rPr>
              <a:t>U.S.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securities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instruments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can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more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volatile</a:t>
            </a:r>
            <a:endParaRPr sz="800">
              <a:latin typeface="Calibri"/>
              <a:cs typeface="Calibri"/>
            </a:endParaRPr>
          </a:p>
          <a:p>
            <a:pPr marL="12700" marR="104775">
              <a:lnSpc>
                <a:spcPct val="100000"/>
              </a:lnSpc>
              <a:spcBef>
                <a:spcPts val="960"/>
              </a:spcBef>
            </a:pPr>
            <a:r>
              <a:rPr dirty="0" sz="800" b="1">
                <a:latin typeface="Calibri"/>
                <a:cs typeface="Calibri"/>
              </a:rPr>
              <a:t>Index</a:t>
            </a:r>
            <a:r>
              <a:rPr dirty="0" sz="800" spc="-4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Strategy</a:t>
            </a:r>
            <a:r>
              <a:rPr dirty="0" sz="800" spc="-50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Risk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Fund’s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strategy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linked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Index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maintained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by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Index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Provider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that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exercises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complete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control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over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Index.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Index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Provider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may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delay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add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rebalance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date,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which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may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adversely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impact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performance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Fund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its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correlation</a:t>
            </a:r>
            <a:r>
              <a:rPr dirty="0" sz="800">
                <a:latin typeface="Calibri"/>
                <a:cs typeface="Calibri"/>
              </a:rPr>
              <a:t> to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Index.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addition,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there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no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guarantee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that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methodology </a:t>
            </a:r>
            <a:r>
              <a:rPr dirty="0" sz="800">
                <a:latin typeface="Calibri"/>
                <a:cs typeface="Calibri"/>
              </a:rPr>
              <a:t>used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by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Index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Provider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identify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constituents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Index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will</a:t>
            </a:r>
            <a:r>
              <a:rPr dirty="0" sz="800" spc="-10">
                <a:latin typeface="Calibri"/>
                <a:cs typeface="Calibri"/>
              </a:rPr>
              <a:t> achieve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its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intended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result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or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positive performance. Errors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Index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data,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Index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computations </a:t>
            </a:r>
            <a:r>
              <a:rPr dirty="0" sz="800">
                <a:latin typeface="Calibri"/>
                <a:cs typeface="Calibri"/>
              </a:rPr>
              <a:t>or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construction</a:t>
            </a:r>
            <a:r>
              <a:rPr dirty="0" sz="800">
                <a:latin typeface="Calibri"/>
                <a:cs typeface="Calibri"/>
              </a:rPr>
              <a:t> of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Index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accordance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with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its</a:t>
            </a:r>
            <a:r>
              <a:rPr dirty="0" sz="800" spc="-10">
                <a:latin typeface="Calibri"/>
                <a:cs typeface="Calibri"/>
              </a:rPr>
              <a:t> methodology </a:t>
            </a:r>
            <a:r>
              <a:rPr dirty="0" sz="800">
                <a:latin typeface="Calibri"/>
                <a:cs typeface="Calibri"/>
              </a:rPr>
              <a:t>may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occur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from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time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time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may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not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identified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and/or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corrected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period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time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at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all,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which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may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have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adverse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impact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on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Fund.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800" b="1">
                <a:latin typeface="Calibri"/>
                <a:cs typeface="Calibri"/>
              </a:rPr>
              <a:t>New</a:t>
            </a:r>
            <a:r>
              <a:rPr dirty="0" sz="800" spc="-2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Fund</a:t>
            </a:r>
            <a:r>
              <a:rPr dirty="0" sz="800" spc="-4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Risk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Fund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is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recently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organized</a:t>
            </a:r>
            <a:r>
              <a:rPr dirty="0" sz="80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management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investment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company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with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no</a:t>
            </a:r>
            <a:r>
              <a:rPr dirty="0" sz="800" spc="-10">
                <a:latin typeface="Calibri"/>
                <a:cs typeface="Calibri"/>
              </a:rPr>
              <a:t> operating</a:t>
            </a:r>
            <a:r>
              <a:rPr dirty="0" sz="80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history.</a:t>
            </a:r>
            <a:r>
              <a:rPr dirty="0" sz="800">
                <a:latin typeface="Calibri"/>
                <a:cs typeface="Calibri"/>
              </a:rPr>
              <a:t> As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result,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prospective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investors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do not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have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extensive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track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record or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history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on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which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base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latin typeface="Calibri"/>
                <a:cs typeface="Calibri"/>
              </a:rPr>
              <a:t>their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investment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decisions.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800" b="1">
                <a:latin typeface="Calibri"/>
                <a:cs typeface="Calibri"/>
              </a:rPr>
              <a:t>New</a:t>
            </a:r>
            <a:r>
              <a:rPr dirty="0" sz="800" spc="-2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Sub-</a:t>
            </a:r>
            <a:r>
              <a:rPr dirty="0" sz="800" spc="-10" b="1">
                <a:latin typeface="Calibri"/>
                <a:cs typeface="Calibri"/>
              </a:rPr>
              <a:t>Adviser</a:t>
            </a:r>
            <a:r>
              <a:rPr dirty="0" sz="800" spc="-50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Risk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Sub-</a:t>
            </a:r>
            <a:r>
              <a:rPr dirty="0" sz="800">
                <a:latin typeface="Calibri"/>
                <a:cs typeface="Calibri"/>
              </a:rPr>
              <a:t>Adviser is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newly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formed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entity and has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no</a:t>
            </a:r>
            <a:r>
              <a:rPr dirty="0" sz="800" spc="-10">
                <a:latin typeface="Calibri"/>
                <a:cs typeface="Calibri"/>
              </a:rPr>
              <a:t> experience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with managing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</a:t>
            </a:r>
            <a:r>
              <a:rPr dirty="0" sz="800" spc="-10">
                <a:latin typeface="Calibri"/>
                <a:cs typeface="Calibri"/>
              </a:rPr>
              <a:t> exchange-</a:t>
            </a:r>
            <a:r>
              <a:rPr dirty="0" sz="800">
                <a:latin typeface="Calibri"/>
                <a:cs typeface="Calibri"/>
              </a:rPr>
              <a:t>traded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fund,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which may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limit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10">
                <a:latin typeface="Calibri"/>
                <a:cs typeface="Calibri"/>
              </a:rPr>
              <a:t> Sub-Adviser’s effectiveness.</a:t>
            </a:r>
            <a:endParaRPr sz="800">
              <a:latin typeface="Calibri"/>
              <a:cs typeface="Calibri"/>
            </a:endParaRPr>
          </a:p>
          <a:p>
            <a:pPr marL="12700" marR="289560">
              <a:lnSpc>
                <a:spcPct val="100000"/>
              </a:lnSpc>
              <a:spcBef>
                <a:spcPts val="960"/>
              </a:spcBef>
            </a:pP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Sub-</a:t>
            </a:r>
            <a:r>
              <a:rPr dirty="0" sz="800">
                <a:latin typeface="Calibri"/>
                <a:cs typeface="Calibri"/>
              </a:rPr>
              <a:t>Adviser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defines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“AI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company”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company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that,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based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upon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publicly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available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revenue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data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derives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least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50%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their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revenues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from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have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at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least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50%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their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assets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invested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or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have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the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potential to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generate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50%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their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revenues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from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have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at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least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50%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their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assets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devoted to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production,</a:t>
            </a:r>
            <a:r>
              <a:rPr dirty="0" sz="800">
                <a:latin typeface="Calibri"/>
                <a:cs typeface="Calibri"/>
              </a:rPr>
              <a:t> development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and/or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operation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(i)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high-performance</a:t>
            </a:r>
            <a:r>
              <a:rPr dirty="0" sz="80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semiconductors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AI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(artificial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intelligence)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related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hardware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&amp;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software,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(ii)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AI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related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datacenters,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and/or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(iii)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AI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enabled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applications.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800" b="1">
                <a:latin typeface="Calibri"/>
                <a:cs typeface="Calibri"/>
              </a:rPr>
              <a:t>CapEx</a:t>
            </a:r>
            <a:r>
              <a:rPr dirty="0" sz="800" spc="-35" b="1">
                <a:latin typeface="Calibri"/>
                <a:cs typeface="Calibri"/>
              </a:rPr>
              <a:t> </a:t>
            </a:r>
            <a:r>
              <a:rPr dirty="0" sz="800" b="1">
                <a:latin typeface="Calibri"/>
                <a:cs typeface="Calibri"/>
              </a:rPr>
              <a:t>(Capital</a:t>
            </a:r>
            <a:r>
              <a:rPr dirty="0" sz="800" spc="-10" b="1">
                <a:latin typeface="Calibri"/>
                <a:cs typeface="Calibri"/>
              </a:rPr>
              <a:t> Expenditure)</a:t>
            </a:r>
            <a:r>
              <a:rPr dirty="0" sz="800" spc="-45" b="1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refers to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money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company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spends to</a:t>
            </a:r>
            <a:r>
              <a:rPr dirty="0" sz="800" spc="-10">
                <a:latin typeface="Calibri"/>
                <a:cs typeface="Calibri"/>
              </a:rPr>
              <a:t> acquire,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upgrade, or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maintain </a:t>
            </a:r>
            <a:r>
              <a:rPr dirty="0" sz="800" spc="-10">
                <a:latin typeface="Calibri"/>
                <a:cs typeface="Calibri"/>
              </a:rPr>
              <a:t>long-</a:t>
            </a:r>
            <a:r>
              <a:rPr dirty="0" sz="800">
                <a:latin typeface="Calibri"/>
                <a:cs typeface="Calibri"/>
              </a:rPr>
              <a:t>term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physical</a:t>
            </a:r>
            <a:r>
              <a:rPr dirty="0" sz="800">
                <a:latin typeface="Calibri"/>
                <a:cs typeface="Calibri"/>
              </a:rPr>
              <a:t> assets such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as</a:t>
            </a:r>
            <a:r>
              <a:rPr dirty="0" sz="800" spc="-10">
                <a:latin typeface="Calibri"/>
                <a:cs typeface="Calibri"/>
              </a:rPr>
              <a:t> property,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buildings,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technology,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or</a:t>
            </a:r>
            <a:r>
              <a:rPr dirty="0" sz="800" spc="-10">
                <a:latin typeface="Calibri"/>
                <a:cs typeface="Calibri"/>
              </a:rPr>
              <a:t> equipment.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dirty="0" sz="800">
                <a:latin typeface="Calibri"/>
                <a:cs typeface="Calibri"/>
              </a:rPr>
              <a:t>Foreside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Fund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Services,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LLC,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distributor.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white and purple logo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2043277"/>
            <a:ext cx="2390140" cy="4008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99184" y="2715514"/>
            <a:ext cx="123698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FFFFFF"/>
                </a:solidFill>
                <a:latin typeface="Trebuchet MS"/>
                <a:cs typeface="Trebuchet MS"/>
              </a:rPr>
              <a:t>vistashares.com </a:t>
            </a:r>
            <a:r>
              <a:rPr dirty="0" sz="900" spc="-10">
                <a:solidFill>
                  <a:srgbClr val="FFFFFF"/>
                </a:solidFill>
                <a:latin typeface="Trebuchet MS"/>
                <a:cs typeface="Trebuchet MS"/>
                <a:hlinkClick r:id="rId3"/>
              </a:rPr>
              <a:t>adam@vistashares.com</a:t>
            </a:r>
            <a:r>
              <a:rPr dirty="0" sz="9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Trebuchet MS"/>
                <a:cs typeface="Trebuchet MS"/>
                <a:hlinkClick r:id="rId4"/>
              </a:rPr>
              <a:t>info@vistashares.com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Michael Williamson</dc:creator>
  <dcterms:created xsi:type="dcterms:W3CDTF">2025-11-03T22:51:28Z</dcterms:created>
  <dcterms:modified xsi:type="dcterms:W3CDTF">2025-11-03T22:51:28Z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2025-11-03T00:00:00Z</vt:filetime>
  </property>
  <property fmtid="{D5CDD505-2E9C-101B-9397-08002B2CF9AE}" pid="5" name="Producer">
    <vt:lpwstr>Microsoft® PowerPoint® for Microsoft 365</vt:lpwstr>
  </property>
</Properties>
</file>